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7" r:id="rId15"/>
    <p:sldId id="278" r:id="rId16"/>
    <p:sldId id="269" r:id="rId17"/>
    <p:sldId id="270" r:id="rId18"/>
    <p:sldId id="276" r:id="rId19"/>
    <p:sldId id="271" r:id="rId20"/>
    <p:sldId id="279" r:id="rId21"/>
    <p:sldId id="272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3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2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30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76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9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9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64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2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4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8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PencilGrayscale/>
                    </a14:imgEffect>
                    <a14:imgEffect>
                      <a14:sharpenSoften amount="-25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CA03F25-10CD-4089-A807-F1E24253CAE6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668B7DC-A731-48DE-BCBE-31DE1801FC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2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6A952-6650-E47C-C771-AD52BA26CF69}"/>
              </a:ext>
            </a:extLst>
          </p:cNvPr>
          <p:cNvSpPr txBox="1"/>
          <p:nvPr/>
        </p:nvSpPr>
        <p:spPr>
          <a:xfrm>
            <a:off x="1869651" y="954995"/>
            <a:ext cx="8056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DETECTING PHISHING WEBSITE AND</a:t>
            </a:r>
          </a:p>
          <a:p>
            <a:pPr algn="ctr"/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SPAM CONTENT USING MACHINE LEARNING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70186-752A-F34F-6FFB-C4458F3FE0E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925878" y="571522"/>
            <a:ext cx="1666640" cy="1351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C6C56-0A78-5F11-B1F1-07CE96EC92F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1" y="571522"/>
            <a:ext cx="1666640" cy="13517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A7A3013-C9D9-7AF5-89EE-140A79691F31}"/>
              </a:ext>
            </a:extLst>
          </p:cNvPr>
          <p:cNvSpPr txBox="1"/>
          <p:nvPr/>
        </p:nvSpPr>
        <p:spPr>
          <a:xfrm>
            <a:off x="6416060" y="3257374"/>
            <a:ext cx="5775940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Arial Black" panose="020B0A04020102020204" pitchFamily="34" charset="0"/>
              </a:rPr>
              <a:t>PROJECT GUIDE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>
                <a:latin typeface="Arial Black" panose="020B0A04020102020204" pitchFamily="34" charset="0"/>
              </a:rPr>
              <a:t>   </a:t>
            </a:r>
            <a:r>
              <a:rPr lang="en-IN" sz="1600" dirty="0">
                <a:latin typeface="Arial Black" panose="020B0A04020102020204" pitchFamily="34" charset="0"/>
              </a:rPr>
              <a:t>MR.PRASAD N</a:t>
            </a:r>
          </a:p>
          <a:p>
            <a:r>
              <a:rPr lang="en-IN" sz="1600">
                <a:latin typeface="Arial Black" panose="020B0A04020102020204" pitchFamily="34" charset="0"/>
              </a:rPr>
              <a:t>    ASSISTANT PROFESSOR</a:t>
            </a:r>
            <a:endParaRPr lang="en-IN" sz="1600" dirty="0">
              <a:latin typeface="Arial Black" panose="020B0A04020102020204" pitchFamily="34" charset="0"/>
            </a:endParaRPr>
          </a:p>
          <a:p>
            <a:r>
              <a:rPr lang="en-IN" sz="1600" dirty="0">
                <a:latin typeface="Arial Black" panose="020B0A04020102020204" pitchFamily="34" charset="0"/>
              </a:rPr>
              <a:t>    DEPARTMENT OF INFORMATION TECHNOLOGY</a:t>
            </a:r>
          </a:p>
          <a:p>
            <a:endParaRPr lang="en-IN" sz="2000" dirty="0">
              <a:latin typeface="Arial Black" panose="020B0A04020102020204" pitchFamily="34" charset="0"/>
            </a:endParaRPr>
          </a:p>
          <a:p>
            <a:r>
              <a:rPr lang="en-IN" sz="2000" dirty="0">
                <a:latin typeface="Arial Black" panose="020B0A04020102020204" pitchFamily="34" charset="0"/>
              </a:rPr>
              <a:t>TEAM MEMBERS </a:t>
            </a:r>
          </a:p>
          <a:p>
            <a:endParaRPr lang="en-IN" sz="1600" dirty="0">
              <a:latin typeface="Arial Black" panose="020B0A040201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latin typeface="Arial Black" panose="020B0A04020102020204" pitchFamily="34" charset="0"/>
              </a:rPr>
              <a:t>ANTHONI THOMAS R [732119205005]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latin typeface="Arial Black" panose="020B0A04020102020204" pitchFamily="34" charset="0"/>
              </a:rPr>
              <a:t>KARTHIKEYAN D [732119205022]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latin typeface="Arial Black" panose="020B0A04020102020204" pitchFamily="34" charset="0"/>
              </a:rPr>
              <a:t>PON PANDIAN P [732119205038]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600" dirty="0">
                <a:latin typeface="Arial Black" panose="020B0A04020102020204" pitchFamily="34" charset="0"/>
              </a:rPr>
              <a:t>SEKAR S [732119205047]</a:t>
            </a:r>
            <a:endParaRPr lang="en-US" sz="1600" dirty="0"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44821-958B-6FE7-639D-EBD87E4A1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31" y="2996049"/>
            <a:ext cx="4610100" cy="3074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932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C05B68-8EC6-774B-6B37-D69F30C9452E}"/>
              </a:ext>
            </a:extLst>
          </p:cNvPr>
          <p:cNvSpPr txBox="1"/>
          <p:nvPr/>
        </p:nvSpPr>
        <p:spPr>
          <a:xfrm>
            <a:off x="3159940" y="993913"/>
            <a:ext cx="587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IN PROPOSED SYSTEM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3499F-3D9F-E758-25E1-5F5E0DD595D5}"/>
              </a:ext>
            </a:extLst>
          </p:cNvPr>
          <p:cNvSpPr txBox="1"/>
          <p:nvPr/>
        </p:nvSpPr>
        <p:spPr>
          <a:xfrm>
            <a:off x="3896139" y="2372138"/>
            <a:ext cx="4982818" cy="360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46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Easy Implementation</a:t>
            </a:r>
          </a:p>
          <a:p>
            <a:pPr marL="342900" lvl="0" indent="-342900">
              <a:lnSpc>
                <a:spcPct val="146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Low Computational Cost</a:t>
            </a:r>
          </a:p>
          <a:p>
            <a:pPr marL="342900" lvl="0" indent="-342900">
              <a:lnSpc>
                <a:spcPct val="146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Non-Parametric Approach</a:t>
            </a:r>
          </a:p>
          <a:p>
            <a:pPr marL="342900" lvl="0" indent="-342900">
              <a:lnSpc>
                <a:spcPct val="146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Interpretable</a:t>
            </a:r>
          </a:p>
          <a:p>
            <a:pPr marL="342900" lvl="0" indent="-342900">
              <a:lnSpc>
                <a:spcPct val="146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Good for Imbalanced Datasets</a:t>
            </a:r>
          </a:p>
          <a:p>
            <a:pPr marL="342900" lvl="0" indent="-342900">
              <a:lnSpc>
                <a:spcPct val="146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Handle Multi-Class Problems</a:t>
            </a:r>
          </a:p>
          <a:p>
            <a:pPr marL="342900" lvl="0" indent="-342900">
              <a:lnSpc>
                <a:spcPct val="146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Chatbot</a:t>
            </a:r>
          </a:p>
          <a:p>
            <a:pPr marL="342900" lvl="0" indent="-342900">
              <a:lnSpc>
                <a:spcPct val="146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Registration Mail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787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6987DEDC-D652-AC5D-7111-2907AAF90F09}"/>
              </a:ext>
            </a:extLst>
          </p:cNvPr>
          <p:cNvSpPr txBox="1">
            <a:spLocks/>
          </p:cNvSpPr>
          <p:nvPr/>
        </p:nvSpPr>
        <p:spPr>
          <a:xfrm>
            <a:off x="4307884" y="738765"/>
            <a:ext cx="5029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220980C-E2B7-ECF3-72D8-27000DA3B5C2}"/>
              </a:ext>
            </a:extLst>
          </p:cNvPr>
          <p:cNvSpPr txBox="1"/>
          <p:nvPr/>
        </p:nvSpPr>
        <p:spPr>
          <a:xfrm>
            <a:off x="688344" y="1487763"/>
            <a:ext cx="3740147" cy="38824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5765" indent="-393700">
              <a:lnSpc>
                <a:spcPct val="100000"/>
              </a:lnSpc>
              <a:spcBef>
                <a:spcPts val="95"/>
              </a:spcBef>
              <a:tabLst>
                <a:tab pos="405765" algn="l"/>
                <a:tab pos="406400" algn="l"/>
              </a:tabLst>
            </a:pPr>
            <a:r>
              <a:rPr sz="2000" b="1" spc="-30" dirty="0">
                <a:latin typeface="Times New Roman"/>
                <a:cs typeface="Times New Roman"/>
              </a:rPr>
              <a:t>HARDWARE</a:t>
            </a:r>
            <a:r>
              <a:rPr lang="en-IN" sz="2000" b="1" spc="-3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SPECIFICATION</a:t>
            </a:r>
            <a:r>
              <a:rPr lang="en-GB" sz="2000" b="1" spc="-2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:</a:t>
            </a:r>
            <a:endParaRPr sz="2000" b="1" dirty="0">
              <a:latin typeface="Times New Roman"/>
              <a:cs typeface="Times New Roman"/>
            </a:endParaRPr>
          </a:p>
          <a:p>
            <a:pPr marL="405765" indent="-3937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pc="-5" dirty="0">
                <a:latin typeface="Times New Roman"/>
                <a:cs typeface="Times New Roman"/>
              </a:rPr>
              <a:t>Processor</a:t>
            </a:r>
            <a:r>
              <a:rPr spc="-35" dirty="0">
                <a:latin typeface="Times New Roman"/>
                <a:cs typeface="Times New Roman"/>
              </a:rPr>
              <a:t> Type</a:t>
            </a:r>
            <a:endParaRPr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Speed</a:t>
            </a:r>
            <a:endParaRPr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RAM</a:t>
            </a:r>
            <a:endParaRPr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Hard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disk</a:t>
            </a:r>
            <a:endParaRPr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Keyboard</a:t>
            </a:r>
            <a:endParaRPr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Mouse</a:t>
            </a:r>
            <a:endParaRPr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40"/>
              </a:spcBef>
              <a:tabLst>
                <a:tab pos="354965" algn="l"/>
                <a:tab pos="355600" algn="l"/>
              </a:tabLst>
            </a:pPr>
            <a:r>
              <a:rPr sz="2000" b="1" spc="-30" dirty="0">
                <a:latin typeface="Times New Roman"/>
                <a:cs typeface="Times New Roman"/>
              </a:rPr>
              <a:t>SOFTWARE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SPECIFICATION</a:t>
            </a:r>
            <a:r>
              <a:rPr lang="en-GB" sz="2000" b="1" spc="-2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:</a:t>
            </a:r>
            <a:endParaRPr sz="2000" b="1" dirty="0">
              <a:latin typeface="Times New Roman"/>
              <a:cs typeface="Times New Roman"/>
            </a:endParaRPr>
          </a:p>
          <a:p>
            <a:pPr marL="405765" indent="-393700">
              <a:lnSpc>
                <a:spcPct val="100000"/>
              </a:lnSpc>
              <a:spcBef>
                <a:spcPts val="135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1600" spc="-5" dirty="0">
                <a:latin typeface="Times New Roman"/>
                <a:cs typeface="Times New Roman"/>
              </a:rPr>
              <a:t>Operating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System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FAF8083-EC40-5665-A492-70B668FDB0E8}"/>
              </a:ext>
            </a:extLst>
          </p:cNvPr>
          <p:cNvSpPr txBox="1"/>
          <p:nvPr/>
        </p:nvSpPr>
        <p:spPr>
          <a:xfrm>
            <a:off x="4332734" y="1939013"/>
            <a:ext cx="81915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0C11D34-8EB2-FB46-A4B2-5F281FC9DD26}"/>
              </a:ext>
            </a:extLst>
          </p:cNvPr>
          <p:cNvSpPr txBox="1"/>
          <p:nvPr/>
        </p:nvSpPr>
        <p:spPr>
          <a:xfrm>
            <a:off x="4972073" y="1886650"/>
            <a:ext cx="121602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pc="-5" dirty="0" err="1">
                <a:latin typeface="Times New Roman"/>
                <a:cs typeface="Times New Roman"/>
              </a:rPr>
              <a:t>Intelcore</a:t>
            </a:r>
            <a:r>
              <a:rPr lang="en-GB" spc="-5" dirty="0">
                <a:latin typeface="Times New Roman"/>
                <a:cs typeface="Times New Roman"/>
              </a:rPr>
              <a:t> i3</a:t>
            </a:r>
            <a:endParaRPr lang="en-GB" dirty="0">
              <a:latin typeface="Times New Roman"/>
              <a:cs typeface="Times New Roman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7C50DCCC-38D4-52DF-8C4E-6DE0C62F1218}"/>
              </a:ext>
            </a:extLst>
          </p:cNvPr>
          <p:cNvSpPr txBox="1"/>
          <p:nvPr/>
        </p:nvSpPr>
        <p:spPr>
          <a:xfrm>
            <a:off x="4323537" y="2818806"/>
            <a:ext cx="819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C14432E5-266E-EAA4-0F0D-F7D54108C5B8}"/>
              </a:ext>
            </a:extLst>
          </p:cNvPr>
          <p:cNvSpPr txBox="1"/>
          <p:nvPr/>
        </p:nvSpPr>
        <p:spPr>
          <a:xfrm>
            <a:off x="4972073" y="2833018"/>
            <a:ext cx="1365252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pc="-5" dirty="0">
                <a:latin typeface="Times New Roman"/>
                <a:cs typeface="Times New Roman"/>
              </a:rPr>
              <a:t>Min 4</a:t>
            </a:r>
            <a:r>
              <a:rPr spc="-5" dirty="0">
                <a:latin typeface="Times New Roman"/>
                <a:cs typeface="Times New Roman"/>
              </a:rPr>
              <a:t>GB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35" dirty="0">
                <a:latin typeface="Times New Roman"/>
                <a:cs typeface="Times New Roman"/>
              </a:rPr>
              <a:t> 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390DF00-803D-1933-FB40-F10A6D51B1EC}"/>
              </a:ext>
            </a:extLst>
          </p:cNvPr>
          <p:cNvSpPr txBox="1"/>
          <p:nvPr/>
        </p:nvSpPr>
        <p:spPr>
          <a:xfrm>
            <a:off x="4307884" y="3299949"/>
            <a:ext cx="81915" cy="683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AEF479AF-235A-7166-DE07-63F813B3F3B0}"/>
              </a:ext>
            </a:extLst>
          </p:cNvPr>
          <p:cNvSpPr txBox="1"/>
          <p:nvPr/>
        </p:nvSpPr>
        <p:spPr>
          <a:xfrm>
            <a:off x="4972073" y="3730183"/>
            <a:ext cx="2310303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pc="-5" dirty="0">
                <a:latin typeface="Times New Roman"/>
                <a:cs typeface="Times New Roman"/>
              </a:rPr>
              <a:t>101/102</a:t>
            </a:r>
            <a:r>
              <a:rPr lang="en-GB" spc="-4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Standard Keys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8905F04-6D29-3FDA-B830-3E512AB83E09}"/>
              </a:ext>
            </a:extLst>
          </p:cNvPr>
          <p:cNvSpPr txBox="1"/>
          <p:nvPr/>
        </p:nvSpPr>
        <p:spPr>
          <a:xfrm>
            <a:off x="4340256" y="4170918"/>
            <a:ext cx="819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EC88FB4D-E4FC-C8DF-90BD-6618F1AFB0DF}"/>
              </a:ext>
            </a:extLst>
          </p:cNvPr>
          <p:cNvSpPr txBox="1"/>
          <p:nvPr/>
        </p:nvSpPr>
        <p:spPr>
          <a:xfrm>
            <a:off x="4972073" y="4196915"/>
            <a:ext cx="157714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latin typeface="Times New Roman"/>
                <a:cs typeface="Times New Roman"/>
              </a:rPr>
              <a:t>Optical</a:t>
            </a:r>
            <a:r>
              <a:rPr lang="en-IN" spc="-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Mouse</a:t>
            </a:r>
            <a:r>
              <a:rPr lang="en-IN" spc="-5" dirty="0">
                <a:latin typeface="Times New Roman"/>
                <a:cs typeface="Times New Roman"/>
              </a:rPr>
              <a:t> 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038A840E-BF81-51CD-C66B-BF3C05BA3757}"/>
              </a:ext>
            </a:extLst>
          </p:cNvPr>
          <p:cNvSpPr txBox="1"/>
          <p:nvPr/>
        </p:nvSpPr>
        <p:spPr>
          <a:xfrm>
            <a:off x="4323538" y="5099509"/>
            <a:ext cx="8191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B16B3004-C8D2-D2DC-B8D6-C3D5E87F0E43}"/>
              </a:ext>
            </a:extLst>
          </p:cNvPr>
          <p:cNvSpPr txBox="1"/>
          <p:nvPr/>
        </p:nvSpPr>
        <p:spPr>
          <a:xfrm>
            <a:off x="4972073" y="5007946"/>
            <a:ext cx="1288241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latin typeface="Times New Roman"/>
                <a:cs typeface="Times New Roman"/>
              </a:rPr>
              <a:t>Windows</a:t>
            </a:r>
            <a:r>
              <a:rPr spc="-5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10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BE117D1-C565-1AE1-0CE9-93EB3A5C1BA1}"/>
              </a:ext>
            </a:extLst>
          </p:cNvPr>
          <p:cNvSpPr txBox="1"/>
          <p:nvPr/>
        </p:nvSpPr>
        <p:spPr>
          <a:xfrm>
            <a:off x="739142" y="5545163"/>
            <a:ext cx="1819275" cy="6713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lang="en-GB" sz="1600" spc="-5" dirty="0">
                <a:latin typeface="Times New Roman"/>
                <a:cs typeface="Times New Roman"/>
              </a:rPr>
              <a:t>Tool</a:t>
            </a:r>
            <a:endParaRPr sz="1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spc="-5" dirty="0">
                <a:latin typeface="Times New Roman"/>
                <a:cs typeface="Times New Roman"/>
              </a:rPr>
              <a:t>Language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3ACFF26-8450-E74B-29CC-B6B078CD759B}"/>
              </a:ext>
            </a:extLst>
          </p:cNvPr>
          <p:cNvSpPr txBox="1"/>
          <p:nvPr/>
        </p:nvSpPr>
        <p:spPr>
          <a:xfrm>
            <a:off x="4348842" y="5545163"/>
            <a:ext cx="81915" cy="683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sz="1600" spc="-5" dirty="0"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851759C9-F683-019C-F4F8-AF0B473B708C}"/>
              </a:ext>
            </a:extLst>
          </p:cNvPr>
          <p:cNvSpPr txBox="1"/>
          <p:nvPr/>
        </p:nvSpPr>
        <p:spPr>
          <a:xfrm>
            <a:off x="4972073" y="5495530"/>
            <a:ext cx="5858128" cy="7328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pc="-5" dirty="0">
                <a:latin typeface="Times New Roman"/>
                <a:cs typeface="Times New Roman"/>
              </a:rPr>
              <a:t>Visual Studio Code, </a:t>
            </a:r>
            <a:r>
              <a:rPr lang="en-GB" spc="-5" dirty="0" err="1">
                <a:latin typeface="Times New Roman"/>
                <a:cs typeface="Times New Roman"/>
              </a:rPr>
              <a:t>Jupyter</a:t>
            </a:r>
            <a:r>
              <a:rPr lang="en-GB" spc="-5" dirty="0">
                <a:latin typeface="Times New Roman"/>
                <a:cs typeface="Times New Roman"/>
              </a:rPr>
              <a:t>, Flask, Bootstrap and IBM Cloud</a:t>
            </a:r>
            <a:endParaRPr dirty="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spcBef>
                <a:spcPts val="1345"/>
              </a:spcBef>
            </a:pPr>
            <a:r>
              <a:rPr lang="en-GB" spc="-5" dirty="0">
                <a:latin typeface="Times New Roman"/>
                <a:cs typeface="Times New Roman"/>
              </a:rPr>
              <a:t>Python, MySQL, HTML and CSS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D42379-83B6-9027-BEE8-CB3E6968CFC1}"/>
              </a:ext>
            </a:extLst>
          </p:cNvPr>
          <p:cNvSpPr txBox="1"/>
          <p:nvPr/>
        </p:nvSpPr>
        <p:spPr>
          <a:xfrm>
            <a:off x="4894801" y="326395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500 GB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A3FEA-8622-674D-CF35-532C4AB80E3F}"/>
              </a:ext>
            </a:extLst>
          </p:cNvPr>
          <p:cNvSpPr txBox="1"/>
          <p:nvPr/>
        </p:nvSpPr>
        <p:spPr>
          <a:xfrm>
            <a:off x="4875056" y="23428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3.40 GHZ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195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D2796C-A68E-6324-3B59-C098F158B553}"/>
              </a:ext>
            </a:extLst>
          </p:cNvPr>
          <p:cNvSpPr txBox="1"/>
          <p:nvPr/>
        </p:nvSpPr>
        <p:spPr>
          <a:xfrm>
            <a:off x="4903304" y="1166192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FFBEEF-5AA3-40DF-32A2-7EF64951D77F}"/>
              </a:ext>
            </a:extLst>
          </p:cNvPr>
          <p:cNvSpPr txBox="1"/>
          <p:nvPr/>
        </p:nvSpPr>
        <p:spPr>
          <a:xfrm>
            <a:off x="4002156" y="2782957"/>
            <a:ext cx="3339376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80"/>
              </a:spcBef>
              <a:buFont typeface="+mj-lt"/>
              <a:buAutoNum type="arabicParenR"/>
              <a:tabLst>
                <a:tab pos="354965" algn="l"/>
                <a:tab pos="355600" algn="l"/>
              </a:tabLst>
            </a:pPr>
            <a:r>
              <a:rPr lang="en-GB" sz="1800" dirty="0">
                <a:latin typeface="Times New Roman"/>
                <a:cs typeface="Times New Roman"/>
              </a:rPr>
              <a:t> User Registration and Login</a:t>
            </a:r>
          </a:p>
          <a:p>
            <a:pPr marL="469900" indent="-457200">
              <a:lnSpc>
                <a:spcPct val="100000"/>
              </a:lnSpc>
              <a:spcBef>
                <a:spcPts val="1180"/>
              </a:spcBef>
              <a:buFont typeface="+mj-lt"/>
              <a:buAutoNum type="arabicParenR"/>
              <a:tabLst>
                <a:tab pos="354965" algn="l"/>
                <a:tab pos="355600" algn="l"/>
              </a:tabLst>
            </a:pPr>
            <a:r>
              <a:rPr lang="en-GB" sz="1800" dirty="0">
                <a:latin typeface="Times New Roman"/>
                <a:cs typeface="Times New Roman"/>
              </a:rPr>
              <a:t> Registration Mail</a:t>
            </a:r>
          </a:p>
          <a:p>
            <a:pPr marL="469900" indent="-457200">
              <a:lnSpc>
                <a:spcPct val="100000"/>
              </a:lnSpc>
              <a:spcBef>
                <a:spcPts val="1180"/>
              </a:spcBef>
              <a:buFont typeface="+mj-lt"/>
              <a:buAutoNum type="arabicParenR"/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Profile Page</a:t>
            </a:r>
            <a:endParaRPr lang="en-GB" sz="1800" dirty="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80"/>
              </a:spcBef>
              <a:buFont typeface="+mj-lt"/>
              <a:buAutoNum type="arabicParenR"/>
              <a:tabLst>
                <a:tab pos="354965" algn="l"/>
                <a:tab pos="355600" algn="l"/>
              </a:tabLst>
            </a:pPr>
            <a:r>
              <a:rPr lang="en-GB" sz="1800" dirty="0">
                <a:latin typeface="Times New Roman"/>
                <a:cs typeface="Times New Roman"/>
              </a:rPr>
              <a:t> Spam Text Detection</a:t>
            </a:r>
          </a:p>
          <a:p>
            <a:pPr marL="469900" indent="-457200">
              <a:lnSpc>
                <a:spcPct val="100000"/>
              </a:lnSpc>
              <a:spcBef>
                <a:spcPts val="1180"/>
              </a:spcBef>
              <a:buFont typeface="+mj-lt"/>
              <a:buAutoNum type="arabicParenR"/>
              <a:tabLst>
                <a:tab pos="354965" algn="l"/>
                <a:tab pos="355600" algn="l"/>
              </a:tabLst>
            </a:pPr>
            <a:r>
              <a:rPr lang="en-GB" sz="1800" dirty="0">
                <a:latin typeface="Times New Roman"/>
                <a:cs typeface="Times New Roman"/>
              </a:rPr>
              <a:t> Phishing URL Detection</a:t>
            </a:r>
          </a:p>
          <a:p>
            <a:pPr marL="469900" indent="-457200">
              <a:lnSpc>
                <a:spcPct val="100000"/>
              </a:lnSpc>
              <a:spcBef>
                <a:spcPts val="1180"/>
              </a:spcBef>
              <a:buFont typeface="+mj-lt"/>
              <a:buAutoNum type="arabicParenR"/>
              <a:tabLst>
                <a:tab pos="354965" algn="l"/>
                <a:tab pos="355600" algn="l"/>
              </a:tabLst>
            </a:pPr>
            <a:r>
              <a:rPr lang="en-GB" sz="1800" dirty="0">
                <a:latin typeface="Times New Roman"/>
                <a:cs typeface="Times New Roman"/>
              </a:rPr>
              <a:t> Chat Bot</a:t>
            </a: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96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577EE4-EA85-C610-AD59-B16680FCF5C8}"/>
              </a:ext>
            </a:extLst>
          </p:cNvPr>
          <p:cNvSpPr txBox="1"/>
          <p:nvPr/>
        </p:nvSpPr>
        <p:spPr>
          <a:xfrm>
            <a:off x="2745851" y="1640244"/>
            <a:ext cx="7442423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z="2000" b="1" dirty="0">
                <a:latin typeface="Times New Roman"/>
                <a:cs typeface="Times New Roman"/>
              </a:rPr>
              <a:t>  </a:t>
            </a:r>
            <a:r>
              <a:rPr lang="en-GB" spc="-5" dirty="0">
                <a:latin typeface="Times New Roman"/>
                <a:cs typeface="Times New Roman"/>
              </a:rPr>
              <a:t>In this module, the user authenticate the website by register and login it.</a:t>
            </a:r>
          </a:p>
          <a:p>
            <a:pPr marL="405765" indent="-39370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User Registration is required to create new login.</a:t>
            </a:r>
          </a:p>
          <a:p>
            <a:pPr marL="405765" indent="-39370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In the registration the user have to give username, E-mail id and password.</a:t>
            </a:r>
          </a:p>
          <a:p>
            <a:pPr marL="405765" indent="-39370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These details are stored into the database.</a:t>
            </a:r>
          </a:p>
          <a:p>
            <a:pPr marL="405765" indent="-39370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User has to Login after Registering.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6AC3D-DE62-A6EE-7C21-BEF1AF289BA8}"/>
              </a:ext>
            </a:extLst>
          </p:cNvPr>
          <p:cNvSpPr txBox="1"/>
          <p:nvPr/>
        </p:nvSpPr>
        <p:spPr>
          <a:xfrm>
            <a:off x="4850296" y="99391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23A53-81AE-F3D9-6D37-3E449DBE4FE3}"/>
              </a:ext>
            </a:extLst>
          </p:cNvPr>
          <p:cNvSpPr txBox="1"/>
          <p:nvPr/>
        </p:nvSpPr>
        <p:spPr>
          <a:xfrm>
            <a:off x="3242948" y="763080"/>
            <a:ext cx="5494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REGISTERATION AND LOGIN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A9DC2-20E0-5538-EAE4-1E50C5D61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4" y="4089171"/>
            <a:ext cx="5155095" cy="25974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04412-6C4D-A903-08C1-A87CF72B3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82" y="4089170"/>
            <a:ext cx="5155095" cy="2597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3677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306807-A1A5-E97C-9B12-C50F05DB51C3}"/>
              </a:ext>
            </a:extLst>
          </p:cNvPr>
          <p:cNvSpPr txBox="1"/>
          <p:nvPr/>
        </p:nvSpPr>
        <p:spPr>
          <a:xfrm>
            <a:off x="4253948" y="808383"/>
            <a:ext cx="3473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MAIL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2278E-3591-9AFE-595F-2EF07C292138}"/>
              </a:ext>
            </a:extLst>
          </p:cNvPr>
          <p:cNvSpPr txBox="1"/>
          <p:nvPr/>
        </p:nvSpPr>
        <p:spPr>
          <a:xfrm flipH="1">
            <a:off x="1582967" y="2014330"/>
            <a:ext cx="950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we added one advantage. After successfully complete the Registration the User will receive a registration mail that mail contains the login credentials of the user.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AF2C0-B0DC-A587-E608-5E8C7DBA1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7" y="2941982"/>
            <a:ext cx="7010399" cy="3511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760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CF0AD1-2DC1-679C-3F0D-1008A0535965}"/>
              </a:ext>
            </a:extLst>
          </p:cNvPr>
          <p:cNvSpPr txBox="1"/>
          <p:nvPr/>
        </p:nvSpPr>
        <p:spPr>
          <a:xfrm>
            <a:off x="4611756" y="901148"/>
            <a:ext cx="2968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PROFILE PAGE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0D74E-2F5F-3ACF-3DAE-3A69E56B6BC9}"/>
              </a:ext>
            </a:extLst>
          </p:cNvPr>
          <p:cNvSpPr txBox="1"/>
          <p:nvPr/>
        </p:nvSpPr>
        <p:spPr>
          <a:xfrm>
            <a:off x="1219199" y="1961321"/>
            <a:ext cx="1015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our application we includes the profile page here the user can able to see their Personal details like Name, Email Id, Password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64127-5AF5-68A2-85E5-32173D4FAB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5" y="3060386"/>
            <a:ext cx="7487479" cy="3516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2542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7E45BE-BC35-5092-D70B-09A088B38BD8}"/>
              </a:ext>
            </a:extLst>
          </p:cNvPr>
          <p:cNvSpPr txBox="1"/>
          <p:nvPr/>
        </p:nvSpPr>
        <p:spPr>
          <a:xfrm>
            <a:off x="1088220" y="1606014"/>
            <a:ext cx="10573694" cy="1841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z="2000" b="1" dirty="0">
                <a:latin typeface="Times New Roman"/>
                <a:cs typeface="Times New Roman"/>
              </a:rPr>
              <a:t> </a:t>
            </a:r>
            <a:r>
              <a:rPr lang="en-GB" spc="-5" dirty="0">
                <a:latin typeface="Times New Roman"/>
                <a:cs typeface="Times New Roman"/>
              </a:rPr>
              <a:t>In this module, the user can click the Text detection button for to detect the Spam text or Spam content.</a:t>
            </a:r>
          </a:p>
          <a:p>
            <a:pPr marL="405765" indent="-39370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After clicking the Button , The user can enter the website content or any other message content in the empty dialog box.</a:t>
            </a:r>
          </a:p>
          <a:p>
            <a:pPr marL="405765" indent="-39370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That message content is accepted to detect as Spam content or Normal sentence.   </a:t>
            </a:r>
            <a:endParaRPr lang="en-GB" dirty="0">
              <a:latin typeface="Times New Roman"/>
              <a:cs typeface="Times New Roman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C346B-FB1A-ECD3-AD60-8D80EDD987C2}"/>
              </a:ext>
            </a:extLst>
          </p:cNvPr>
          <p:cNvSpPr txBox="1"/>
          <p:nvPr/>
        </p:nvSpPr>
        <p:spPr>
          <a:xfrm>
            <a:off x="4015409" y="728870"/>
            <a:ext cx="3940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SPAM TEXT  DETECTION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34897-2023-CBAF-6CE1-C63E4CD39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313043"/>
            <a:ext cx="6612835" cy="3326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72891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784541-E7B8-B13C-C2E0-9A3CAA2AF668}"/>
              </a:ext>
            </a:extLst>
          </p:cNvPr>
          <p:cNvSpPr txBox="1"/>
          <p:nvPr/>
        </p:nvSpPr>
        <p:spPr>
          <a:xfrm>
            <a:off x="1445641" y="1618320"/>
            <a:ext cx="10626499" cy="2069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z="2400" b="1" dirty="0">
                <a:latin typeface="Times New Roman"/>
                <a:cs typeface="Times New Roman"/>
              </a:rPr>
              <a:t> </a:t>
            </a:r>
            <a:r>
              <a:rPr lang="en-GB" spc="-5" dirty="0">
                <a:latin typeface="Times New Roman"/>
                <a:cs typeface="Times New Roman"/>
              </a:rPr>
              <a:t>In this module, the user can click the URL detection button for to detect the Phishing website.</a:t>
            </a:r>
          </a:p>
          <a:p>
            <a:pPr marL="297815" indent="-28575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  After clicking the Button , The user can enter the website  URL  or message URL in the empty dialog box.</a:t>
            </a:r>
          </a:p>
          <a:p>
            <a:pPr marL="405765" indent="-39370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r>
              <a:rPr lang="en-GB" spc="-5" dirty="0">
                <a:latin typeface="Times New Roman"/>
                <a:cs typeface="Times New Roman"/>
              </a:rPr>
              <a:t>That URL is taken to detect Whether it is a phishing website or not.</a:t>
            </a:r>
          </a:p>
          <a:p>
            <a:pPr marL="405765" indent="-393700">
              <a:lnSpc>
                <a:spcPct val="100000"/>
              </a:lnSpc>
              <a:spcBef>
                <a:spcPts val="1345"/>
              </a:spcBef>
              <a:buFont typeface="Courier New" panose="02070309020205020404" pitchFamily="49" charset="0"/>
              <a:buChar char="o"/>
              <a:tabLst>
                <a:tab pos="405765" algn="l"/>
                <a:tab pos="406400" algn="l"/>
              </a:tabLst>
            </a:pPr>
            <a:endParaRPr lang="en-GB" spc="-5" dirty="0">
              <a:latin typeface="Times New Roman"/>
              <a:cs typeface="Times New Roman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2BD3A-A911-B63C-EE6D-6CF7A1600325}"/>
              </a:ext>
            </a:extLst>
          </p:cNvPr>
          <p:cNvSpPr txBox="1"/>
          <p:nvPr/>
        </p:nvSpPr>
        <p:spPr>
          <a:xfrm>
            <a:off x="3988904" y="663436"/>
            <a:ext cx="4436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 URL DETECTION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FAFE0-1695-F25B-D8E5-EA46F7BFD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99" y="3283770"/>
            <a:ext cx="6612835" cy="3326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7242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CC9874-B6F8-5CC5-F196-C07C5643E92F}"/>
              </a:ext>
            </a:extLst>
          </p:cNvPr>
          <p:cNvSpPr txBox="1"/>
          <p:nvPr/>
        </p:nvSpPr>
        <p:spPr>
          <a:xfrm>
            <a:off x="1491164" y="1563756"/>
            <a:ext cx="10322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this module, the user can click the Chat icon for asking queries. After clicking that icon, the user can ask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their queries by chatting to that bot.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0BFB7-BDEB-DC6C-A8DE-7E83579A742D}"/>
              </a:ext>
            </a:extLst>
          </p:cNvPr>
          <p:cNvSpPr txBox="1"/>
          <p:nvPr/>
        </p:nvSpPr>
        <p:spPr>
          <a:xfrm>
            <a:off x="4951470" y="901148"/>
            <a:ext cx="1700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ACFC39-4DAD-22B6-F386-BD446896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88" y="3090924"/>
            <a:ext cx="6612835" cy="336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6898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1F98B-C7DC-1707-6DCB-EA13382617C2}"/>
              </a:ext>
            </a:extLst>
          </p:cNvPr>
          <p:cNvSpPr txBox="1"/>
          <p:nvPr/>
        </p:nvSpPr>
        <p:spPr>
          <a:xfrm>
            <a:off x="4728061" y="662608"/>
            <a:ext cx="2735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40">
            <a:extLst>
              <a:ext uri="{FF2B5EF4-FFF2-40B4-BE49-F238E27FC236}">
                <a16:creationId xmlns:a16="http://schemas.microsoft.com/office/drawing/2014/main" id="{ECE916B7-D7F1-ACAB-E4D8-2D1E588A244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28068" y="616889"/>
            <a:ext cx="104072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3" name="Group 25">
            <a:extLst>
              <a:ext uri="{FF2B5EF4-FFF2-40B4-BE49-F238E27FC236}">
                <a16:creationId xmlns:a16="http://schemas.microsoft.com/office/drawing/2014/main" id="{80E30A97-2225-0A0E-95DE-38D53C8E30FD}"/>
              </a:ext>
            </a:extLst>
          </p:cNvPr>
          <p:cNvGrpSpPr>
            <a:grpSpLocks/>
          </p:cNvGrpSpPr>
          <p:nvPr/>
        </p:nvGrpSpPr>
        <p:grpSpPr bwMode="auto">
          <a:xfrm rot="10800000" flipV="1">
            <a:off x="2737839" y="1675098"/>
            <a:ext cx="7307308" cy="4679958"/>
            <a:chOff x="1700" y="378"/>
            <a:chExt cx="8467" cy="8790"/>
          </a:xfrm>
        </p:grpSpPr>
        <p:sp>
          <p:nvSpPr>
            <p:cNvPr id="24" name="Freeform 39">
              <a:extLst>
                <a:ext uri="{FF2B5EF4-FFF2-40B4-BE49-F238E27FC236}">
                  <a16:creationId xmlns:a16="http://schemas.microsoft.com/office/drawing/2014/main" id="{1991B46D-7AD2-1927-AFD0-156804B7C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378"/>
              <a:ext cx="2751" cy="838"/>
            </a:xfrm>
            <a:custGeom>
              <a:avLst/>
              <a:gdLst>
                <a:gd name="T0" fmla="+- 0 1700 1700"/>
                <a:gd name="T1" fmla="*/ T0 w 2751"/>
                <a:gd name="T2" fmla="+- 0 518 378"/>
                <a:gd name="T3" fmla="*/ 518 h 838"/>
                <a:gd name="T4" fmla="+- 0 1711 1700"/>
                <a:gd name="T5" fmla="*/ T4 w 2751"/>
                <a:gd name="T6" fmla="+- 0 463 378"/>
                <a:gd name="T7" fmla="*/ 463 h 838"/>
                <a:gd name="T8" fmla="+- 0 1741 1700"/>
                <a:gd name="T9" fmla="*/ T8 w 2751"/>
                <a:gd name="T10" fmla="+- 0 419 378"/>
                <a:gd name="T11" fmla="*/ 419 h 838"/>
                <a:gd name="T12" fmla="+- 0 1785 1700"/>
                <a:gd name="T13" fmla="*/ T12 w 2751"/>
                <a:gd name="T14" fmla="+- 0 389 378"/>
                <a:gd name="T15" fmla="*/ 389 h 838"/>
                <a:gd name="T16" fmla="+- 0 1840 1700"/>
                <a:gd name="T17" fmla="*/ T16 w 2751"/>
                <a:gd name="T18" fmla="+- 0 378 378"/>
                <a:gd name="T19" fmla="*/ 378 h 838"/>
                <a:gd name="T20" fmla="+- 0 4311 1700"/>
                <a:gd name="T21" fmla="*/ T20 w 2751"/>
                <a:gd name="T22" fmla="+- 0 378 378"/>
                <a:gd name="T23" fmla="*/ 378 h 838"/>
                <a:gd name="T24" fmla="+- 0 4366 1700"/>
                <a:gd name="T25" fmla="*/ T24 w 2751"/>
                <a:gd name="T26" fmla="+- 0 389 378"/>
                <a:gd name="T27" fmla="*/ 389 h 838"/>
                <a:gd name="T28" fmla="+- 0 4410 1700"/>
                <a:gd name="T29" fmla="*/ T28 w 2751"/>
                <a:gd name="T30" fmla="+- 0 419 378"/>
                <a:gd name="T31" fmla="*/ 419 h 838"/>
                <a:gd name="T32" fmla="+- 0 4440 1700"/>
                <a:gd name="T33" fmla="*/ T32 w 2751"/>
                <a:gd name="T34" fmla="+- 0 463 378"/>
                <a:gd name="T35" fmla="*/ 463 h 838"/>
                <a:gd name="T36" fmla="+- 0 4451 1700"/>
                <a:gd name="T37" fmla="*/ T36 w 2751"/>
                <a:gd name="T38" fmla="+- 0 518 378"/>
                <a:gd name="T39" fmla="*/ 518 h 838"/>
                <a:gd name="T40" fmla="+- 0 4451 1700"/>
                <a:gd name="T41" fmla="*/ T40 w 2751"/>
                <a:gd name="T42" fmla="+- 0 1077 378"/>
                <a:gd name="T43" fmla="*/ 1077 h 838"/>
                <a:gd name="T44" fmla="+- 0 4440 1700"/>
                <a:gd name="T45" fmla="*/ T44 w 2751"/>
                <a:gd name="T46" fmla="+- 0 1131 378"/>
                <a:gd name="T47" fmla="*/ 1131 h 838"/>
                <a:gd name="T48" fmla="+- 0 4410 1700"/>
                <a:gd name="T49" fmla="*/ T48 w 2751"/>
                <a:gd name="T50" fmla="+- 0 1175 378"/>
                <a:gd name="T51" fmla="*/ 1175 h 838"/>
                <a:gd name="T52" fmla="+- 0 4366 1700"/>
                <a:gd name="T53" fmla="*/ T52 w 2751"/>
                <a:gd name="T54" fmla="+- 0 1205 378"/>
                <a:gd name="T55" fmla="*/ 1205 h 838"/>
                <a:gd name="T56" fmla="+- 0 4311 1700"/>
                <a:gd name="T57" fmla="*/ T56 w 2751"/>
                <a:gd name="T58" fmla="+- 0 1216 378"/>
                <a:gd name="T59" fmla="*/ 1216 h 838"/>
                <a:gd name="T60" fmla="+- 0 1840 1700"/>
                <a:gd name="T61" fmla="*/ T60 w 2751"/>
                <a:gd name="T62" fmla="+- 0 1216 378"/>
                <a:gd name="T63" fmla="*/ 1216 h 838"/>
                <a:gd name="T64" fmla="+- 0 1785 1700"/>
                <a:gd name="T65" fmla="*/ T64 w 2751"/>
                <a:gd name="T66" fmla="+- 0 1205 378"/>
                <a:gd name="T67" fmla="*/ 1205 h 838"/>
                <a:gd name="T68" fmla="+- 0 1741 1700"/>
                <a:gd name="T69" fmla="*/ T68 w 2751"/>
                <a:gd name="T70" fmla="+- 0 1175 378"/>
                <a:gd name="T71" fmla="*/ 1175 h 838"/>
                <a:gd name="T72" fmla="+- 0 1711 1700"/>
                <a:gd name="T73" fmla="*/ T72 w 2751"/>
                <a:gd name="T74" fmla="+- 0 1131 378"/>
                <a:gd name="T75" fmla="*/ 1131 h 838"/>
                <a:gd name="T76" fmla="+- 0 1700 1700"/>
                <a:gd name="T77" fmla="*/ T76 w 2751"/>
                <a:gd name="T78" fmla="+- 0 1077 378"/>
                <a:gd name="T79" fmla="*/ 1077 h 838"/>
                <a:gd name="T80" fmla="+- 0 1700 1700"/>
                <a:gd name="T81" fmla="*/ T80 w 2751"/>
                <a:gd name="T82" fmla="+- 0 518 378"/>
                <a:gd name="T83" fmla="*/ 518 h 83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</a:cxnLst>
              <a:rect l="0" t="0" r="r" b="b"/>
              <a:pathLst>
                <a:path w="2751" h="838">
                  <a:moveTo>
                    <a:pt x="0" y="140"/>
                  </a:moveTo>
                  <a:lnTo>
                    <a:pt x="11" y="85"/>
                  </a:lnTo>
                  <a:lnTo>
                    <a:pt x="41" y="41"/>
                  </a:lnTo>
                  <a:lnTo>
                    <a:pt x="85" y="11"/>
                  </a:lnTo>
                  <a:lnTo>
                    <a:pt x="140" y="0"/>
                  </a:lnTo>
                  <a:lnTo>
                    <a:pt x="2611" y="0"/>
                  </a:lnTo>
                  <a:lnTo>
                    <a:pt x="2666" y="11"/>
                  </a:lnTo>
                  <a:lnTo>
                    <a:pt x="2710" y="41"/>
                  </a:lnTo>
                  <a:lnTo>
                    <a:pt x="2740" y="85"/>
                  </a:lnTo>
                  <a:lnTo>
                    <a:pt x="2751" y="140"/>
                  </a:lnTo>
                  <a:lnTo>
                    <a:pt x="2751" y="699"/>
                  </a:lnTo>
                  <a:lnTo>
                    <a:pt x="2740" y="753"/>
                  </a:lnTo>
                  <a:lnTo>
                    <a:pt x="2710" y="797"/>
                  </a:lnTo>
                  <a:lnTo>
                    <a:pt x="2666" y="827"/>
                  </a:lnTo>
                  <a:lnTo>
                    <a:pt x="2611" y="838"/>
                  </a:lnTo>
                  <a:lnTo>
                    <a:pt x="140" y="838"/>
                  </a:lnTo>
                  <a:lnTo>
                    <a:pt x="85" y="827"/>
                  </a:lnTo>
                  <a:lnTo>
                    <a:pt x="41" y="797"/>
                  </a:lnTo>
                  <a:lnTo>
                    <a:pt x="11" y="753"/>
                  </a:lnTo>
                  <a:lnTo>
                    <a:pt x="0" y="699"/>
                  </a:lnTo>
                  <a:lnTo>
                    <a:pt x="0" y="14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AutoShape 38">
              <a:extLst>
                <a:ext uri="{FF2B5EF4-FFF2-40B4-BE49-F238E27FC236}">
                  <a16:creationId xmlns:a16="http://schemas.microsoft.com/office/drawing/2014/main" id="{F98283B0-A7DC-08AD-4C54-2DCA712F4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" y="710"/>
              <a:ext cx="1418" cy="152"/>
            </a:xfrm>
            <a:custGeom>
              <a:avLst/>
              <a:gdLst>
                <a:gd name="T0" fmla="+- 0 5849 4451"/>
                <a:gd name="T1" fmla="*/ T0 w 1418"/>
                <a:gd name="T2" fmla="+- 0 786 711"/>
                <a:gd name="T3" fmla="*/ 786 h 152"/>
                <a:gd name="T4" fmla="+- 0 5736 4451"/>
                <a:gd name="T5" fmla="*/ T4 w 1418"/>
                <a:gd name="T6" fmla="+- 0 852 711"/>
                <a:gd name="T7" fmla="*/ 852 h 152"/>
                <a:gd name="T8" fmla="+- 0 5734 4451"/>
                <a:gd name="T9" fmla="*/ T8 w 1418"/>
                <a:gd name="T10" fmla="+- 0 854 711"/>
                <a:gd name="T11" fmla="*/ 854 h 152"/>
                <a:gd name="T12" fmla="+- 0 5733 4451"/>
                <a:gd name="T13" fmla="*/ T12 w 1418"/>
                <a:gd name="T14" fmla="+- 0 857 711"/>
                <a:gd name="T15" fmla="*/ 857 h 152"/>
                <a:gd name="T16" fmla="+- 0 5735 4451"/>
                <a:gd name="T17" fmla="*/ T16 w 1418"/>
                <a:gd name="T18" fmla="+- 0 859 711"/>
                <a:gd name="T19" fmla="*/ 859 h 152"/>
                <a:gd name="T20" fmla="+- 0 5736 4451"/>
                <a:gd name="T21" fmla="*/ T20 w 1418"/>
                <a:gd name="T22" fmla="+- 0 861 711"/>
                <a:gd name="T23" fmla="*/ 861 h 152"/>
                <a:gd name="T24" fmla="+- 0 5739 4451"/>
                <a:gd name="T25" fmla="*/ T24 w 1418"/>
                <a:gd name="T26" fmla="+- 0 862 711"/>
                <a:gd name="T27" fmla="*/ 862 h 152"/>
                <a:gd name="T28" fmla="+- 0 5860 4451"/>
                <a:gd name="T29" fmla="*/ T28 w 1418"/>
                <a:gd name="T30" fmla="+- 0 791 711"/>
                <a:gd name="T31" fmla="*/ 791 h 152"/>
                <a:gd name="T32" fmla="+- 0 5859 4451"/>
                <a:gd name="T33" fmla="*/ T32 w 1418"/>
                <a:gd name="T34" fmla="+- 0 791 711"/>
                <a:gd name="T35" fmla="*/ 791 h 152"/>
                <a:gd name="T36" fmla="+- 0 5859 4451"/>
                <a:gd name="T37" fmla="*/ T36 w 1418"/>
                <a:gd name="T38" fmla="+- 0 791 711"/>
                <a:gd name="T39" fmla="*/ 791 h 152"/>
                <a:gd name="T40" fmla="+- 0 5856 4451"/>
                <a:gd name="T41" fmla="*/ T40 w 1418"/>
                <a:gd name="T42" fmla="+- 0 791 711"/>
                <a:gd name="T43" fmla="*/ 791 h 152"/>
                <a:gd name="T44" fmla="+- 0 5849 4451"/>
                <a:gd name="T45" fmla="*/ T44 w 1418"/>
                <a:gd name="T46" fmla="+- 0 786 711"/>
                <a:gd name="T47" fmla="*/ 786 h 152"/>
                <a:gd name="T48" fmla="+- 0 5840 4451"/>
                <a:gd name="T49" fmla="*/ T48 w 1418"/>
                <a:gd name="T50" fmla="+- 0 781 711"/>
                <a:gd name="T51" fmla="*/ 781 h 152"/>
                <a:gd name="T52" fmla="+- 0 4451 4451"/>
                <a:gd name="T53" fmla="*/ T52 w 1418"/>
                <a:gd name="T54" fmla="+- 0 781 711"/>
                <a:gd name="T55" fmla="*/ 781 h 152"/>
                <a:gd name="T56" fmla="+- 0 4451 4451"/>
                <a:gd name="T57" fmla="*/ T56 w 1418"/>
                <a:gd name="T58" fmla="+- 0 791 711"/>
                <a:gd name="T59" fmla="*/ 791 h 152"/>
                <a:gd name="T60" fmla="+- 0 5841 4451"/>
                <a:gd name="T61" fmla="*/ T60 w 1418"/>
                <a:gd name="T62" fmla="+- 0 791 711"/>
                <a:gd name="T63" fmla="*/ 791 h 152"/>
                <a:gd name="T64" fmla="+- 0 5849 4451"/>
                <a:gd name="T65" fmla="*/ T64 w 1418"/>
                <a:gd name="T66" fmla="+- 0 786 711"/>
                <a:gd name="T67" fmla="*/ 786 h 152"/>
                <a:gd name="T68" fmla="+- 0 5840 4451"/>
                <a:gd name="T69" fmla="*/ T68 w 1418"/>
                <a:gd name="T70" fmla="+- 0 781 711"/>
                <a:gd name="T71" fmla="*/ 781 h 152"/>
                <a:gd name="T72" fmla="+- 0 5860 4451"/>
                <a:gd name="T73" fmla="*/ T72 w 1418"/>
                <a:gd name="T74" fmla="+- 0 781 711"/>
                <a:gd name="T75" fmla="*/ 781 h 152"/>
                <a:gd name="T76" fmla="+- 0 5859 4451"/>
                <a:gd name="T77" fmla="*/ T76 w 1418"/>
                <a:gd name="T78" fmla="+- 0 781 711"/>
                <a:gd name="T79" fmla="*/ 781 h 152"/>
                <a:gd name="T80" fmla="+- 0 5859 4451"/>
                <a:gd name="T81" fmla="*/ T80 w 1418"/>
                <a:gd name="T82" fmla="+- 0 791 711"/>
                <a:gd name="T83" fmla="*/ 791 h 152"/>
                <a:gd name="T84" fmla="+- 0 5860 4451"/>
                <a:gd name="T85" fmla="*/ T84 w 1418"/>
                <a:gd name="T86" fmla="+- 0 791 711"/>
                <a:gd name="T87" fmla="*/ 791 h 152"/>
                <a:gd name="T88" fmla="+- 0 5869 4451"/>
                <a:gd name="T89" fmla="*/ T88 w 1418"/>
                <a:gd name="T90" fmla="+- 0 786 711"/>
                <a:gd name="T91" fmla="*/ 786 h 152"/>
                <a:gd name="T92" fmla="+- 0 5860 4451"/>
                <a:gd name="T93" fmla="*/ T92 w 1418"/>
                <a:gd name="T94" fmla="+- 0 781 711"/>
                <a:gd name="T95" fmla="*/ 781 h 152"/>
                <a:gd name="T96" fmla="+- 0 5856 4451"/>
                <a:gd name="T97" fmla="*/ T96 w 1418"/>
                <a:gd name="T98" fmla="+- 0 782 711"/>
                <a:gd name="T99" fmla="*/ 782 h 152"/>
                <a:gd name="T100" fmla="+- 0 5849 4451"/>
                <a:gd name="T101" fmla="*/ T100 w 1418"/>
                <a:gd name="T102" fmla="+- 0 786 711"/>
                <a:gd name="T103" fmla="*/ 786 h 152"/>
                <a:gd name="T104" fmla="+- 0 5856 4451"/>
                <a:gd name="T105" fmla="*/ T104 w 1418"/>
                <a:gd name="T106" fmla="+- 0 791 711"/>
                <a:gd name="T107" fmla="*/ 791 h 152"/>
                <a:gd name="T108" fmla="+- 0 5856 4451"/>
                <a:gd name="T109" fmla="*/ T108 w 1418"/>
                <a:gd name="T110" fmla="+- 0 782 711"/>
                <a:gd name="T111" fmla="*/ 782 h 152"/>
                <a:gd name="T112" fmla="+- 0 5859 4451"/>
                <a:gd name="T113" fmla="*/ T112 w 1418"/>
                <a:gd name="T114" fmla="+- 0 782 711"/>
                <a:gd name="T115" fmla="*/ 782 h 152"/>
                <a:gd name="T116" fmla="+- 0 5856 4451"/>
                <a:gd name="T117" fmla="*/ T116 w 1418"/>
                <a:gd name="T118" fmla="+- 0 782 711"/>
                <a:gd name="T119" fmla="*/ 782 h 152"/>
                <a:gd name="T120" fmla="+- 0 5856 4451"/>
                <a:gd name="T121" fmla="*/ T120 w 1418"/>
                <a:gd name="T122" fmla="+- 0 791 711"/>
                <a:gd name="T123" fmla="*/ 791 h 152"/>
                <a:gd name="T124" fmla="+- 0 5859 4451"/>
                <a:gd name="T125" fmla="*/ T124 w 1418"/>
                <a:gd name="T126" fmla="+- 0 791 711"/>
                <a:gd name="T127" fmla="*/ 791 h 152"/>
                <a:gd name="T128" fmla="+- 0 5859 4451"/>
                <a:gd name="T129" fmla="*/ T128 w 1418"/>
                <a:gd name="T130" fmla="+- 0 782 711"/>
                <a:gd name="T131" fmla="*/ 782 h 152"/>
                <a:gd name="T132" fmla="+- 0 5739 4451"/>
                <a:gd name="T133" fmla="*/ T132 w 1418"/>
                <a:gd name="T134" fmla="+- 0 711 711"/>
                <a:gd name="T135" fmla="*/ 711 h 152"/>
                <a:gd name="T136" fmla="+- 0 5736 4451"/>
                <a:gd name="T137" fmla="*/ T136 w 1418"/>
                <a:gd name="T138" fmla="+- 0 712 711"/>
                <a:gd name="T139" fmla="*/ 712 h 152"/>
                <a:gd name="T140" fmla="+- 0 5735 4451"/>
                <a:gd name="T141" fmla="*/ T140 w 1418"/>
                <a:gd name="T142" fmla="+- 0 714 711"/>
                <a:gd name="T143" fmla="*/ 714 h 152"/>
                <a:gd name="T144" fmla="+- 0 5733 4451"/>
                <a:gd name="T145" fmla="*/ T144 w 1418"/>
                <a:gd name="T146" fmla="+- 0 716 711"/>
                <a:gd name="T147" fmla="*/ 716 h 152"/>
                <a:gd name="T148" fmla="+- 0 5734 4451"/>
                <a:gd name="T149" fmla="*/ T148 w 1418"/>
                <a:gd name="T150" fmla="+- 0 719 711"/>
                <a:gd name="T151" fmla="*/ 719 h 152"/>
                <a:gd name="T152" fmla="+- 0 5736 4451"/>
                <a:gd name="T153" fmla="*/ T152 w 1418"/>
                <a:gd name="T154" fmla="+- 0 721 711"/>
                <a:gd name="T155" fmla="*/ 721 h 152"/>
                <a:gd name="T156" fmla="+- 0 5849 4451"/>
                <a:gd name="T157" fmla="*/ T156 w 1418"/>
                <a:gd name="T158" fmla="+- 0 786 711"/>
                <a:gd name="T159" fmla="*/ 786 h 152"/>
                <a:gd name="T160" fmla="+- 0 5856 4451"/>
                <a:gd name="T161" fmla="*/ T160 w 1418"/>
                <a:gd name="T162" fmla="+- 0 782 711"/>
                <a:gd name="T163" fmla="*/ 782 h 152"/>
                <a:gd name="T164" fmla="+- 0 5859 4451"/>
                <a:gd name="T165" fmla="*/ T164 w 1418"/>
                <a:gd name="T166" fmla="+- 0 782 711"/>
                <a:gd name="T167" fmla="*/ 782 h 152"/>
                <a:gd name="T168" fmla="+- 0 5859 4451"/>
                <a:gd name="T169" fmla="*/ T168 w 1418"/>
                <a:gd name="T170" fmla="+- 0 781 711"/>
                <a:gd name="T171" fmla="*/ 781 h 152"/>
                <a:gd name="T172" fmla="+- 0 5860 4451"/>
                <a:gd name="T173" fmla="*/ T172 w 1418"/>
                <a:gd name="T174" fmla="+- 0 781 711"/>
                <a:gd name="T175" fmla="*/ 781 h 152"/>
                <a:gd name="T176" fmla="+- 0 5739 4451"/>
                <a:gd name="T177" fmla="*/ T176 w 1418"/>
                <a:gd name="T178" fmla="+- 0 711 711"/>
                <a:gd name="T179" fmla="*/ 711 h 15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</a:cxnLst>
              <a:rect l="0" t="0" r="r" b="b"/>
              <a:pathLst>
                <a:path w="1418" h="152">
                  <a:moveTo>
                    <a:pt x="1398" y="75"/>
                  </a:moveTo>
                  <a:lnTo>
                    <a:pt x="1285" y="141"/>
                  </a:lnTo>
                  <a:lnTo>
                    <a:pt x="1283" y="143"/>
                  </a:lnTo>
                  <a:lnTo>
                    <a:pt x="1282" y="146"/>
                  </a:lnTo>
                  <a:lnTo>
                    <a:pt x="1284" y="148"/>
                  </a:lnTo>
                  <a:lnTo>
                    <a:pt x="1285" y="150"/>
                  </a:lnTo>
                  <a:lnTo>
                    <a:pt x="1288" y="151"/>
                  </a:lnTo>
                  <a:lnTo>
                    <a:pt x="1409" y="80"/>
                  </a:lnTo>
                  <a:lnTo>
                    <a:pt x="1408" y="80"/>
                  </a:lnTo>
                  <a:lnTo>
                    <a:pt x="1405" y="80"/>
                  </a:lnTo>
                  <a:lnTo>
                    <a:pt x="1398" y="75"/>
                  </a:lnTo>
                  <a:close/>
                  <a:moveTo>
                    <a:pt x="1389" y="70"/>
                  </a:moveTo>
                  <a:lnTo>
                    <a:pt x="0" y="70"/>
                  </a:lnTo>
                  <a:lnTo>
                    <a:pt x="0" y="80"/>
                  </a:lnTo>
                  <a:lnTo>
                    <a:pt x="1390" y="80"/>
                  </a:lnTo>
                  <a:lnTo>
                    <a:pt x="1398" y="75"/>
                  </a:lnTo>
                  <a:lnTo>
                    <a:pt x="1389" y="70"/>
                  </a:lnTo>
                  <a:close/>
                  <a:moveTo>
                    <a:pt x="1409" y="70"/>
                  </a:moveTo>
                  <a:lnTo>
                    <a:pt x="1408" y="70"/>
                  </a:lnTo>
                  <a:lnTo>
                    <a:pt x="1408" y="80"/>
                  </a:lnTo>
                  <a:lnTo>
                    <a:pt x="1409" y="80"/>
                  </a:lnTo>
                  <a:lnTo>
                    <a:pt x="1418" y="75"/>
                  </a:lnTo>
                  <a:lnTo>
                    <a:pt x="1409" y="70"/>
                  </a:lnTo>
                  <a:close/>
                  <a:moveTo>
                    <a:pt x="1405" y="71"/>
                  </a:moveTo>
                  <a:lnTo>
                    <a:pt x="1398" y="75"/>
                  </a:lnTo>
                  <a:lnTo>
                    <a:pt x="1405" y="80"/>
                  </a:lnTo>
                  <a:lnTo>
                    <a:pt x="1405" y="71"/>
                  </a:lnTo>
                  <a:close/>
                  <a:moveTo>
                    <a:pt x="1408" y="71"/>
                  </a:moveTo>
                  <a:lnTo>
                    <a:pt x="1405" y="71"/>
                  </a:lnTo>
                  <a:lnTo>
                    <a:pt x="1405" y="80"/>
                  </a:lnTo>
                  <a:lnTo>
                    <a:pt x="1408" y="80"/>
                  </a:lnTo>
                  <a:lnTo>
                    <a:pt x="1408" y="71"/>
                  </a:lnTo>
                  <a:close/>
                  <a:moveTo>
                    <a:pt x="1288" y="0"/>
                  </a:moveTo>
                  <a:lnTo>
                    <a:pt x="1285" y="1"/>
                  </a:lnTo>
                  <a:lnTo>
                    <a:pt x="1284" y="3"/>
                  </a:lnTo>
                  <a:lnTo>
                    <a:pt x="1282" y="5"/>
                  </a:lnTo>
                  <a:lnTo>
                    <a:pt x="1283" y="8"/>
                  </a:lnTo>
                  <a:lnTo>
                    <a:pt x="1285" y="10"/>
                  </a:lnTo>
                  <a:lnTo>
                    <a:pt x="1398" y="75"/>
                  </a:lnTo>
                  <a:lnTo>
                    <a:pt x="1405" y="71"/>
                  </a:lnTo>
                  <a:lnTo>
                    <a:pt x="1408" y="71"/>
                  </a:lnTo>
                  <a:lnTo>
                    <a:pt x="1408" y="70"/>
                  </a:lnTo>
                  <a:lnTo>
                    <a:pt x="1409" y="70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7">
              <a:extLst>
                <a:ext uri="{FF2B5EF4-FFF2-40B4-BE49-F238E27FC236}">
                  <a16:creationId xmlns:a16="http://schemas.microsoft.com/office/drawing/2014/main" id="{CC56EDF4-F841-2261-8B7E-BA3081A82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9" y="378"/>
              <a:ext cx="2751" cy="838"/>
            </a:xfrm>
            <a:custGeom>
              <a:avLst/>
              <a:gdLst>
                <a:gd name="T0" fmla="+- 0 5869 5869"/>
                <a:gd name="T1" fmla="*/ T0 w 2751"/>
                <a:gd name="T2" fmla="+- 0 518 378"/>
                <a:gd name="T3" fmla="*/ 518 h 838"/>
                <a:gd name="T4" fmla="+- 0 5880 5869"/>
                <a:gd name="T5" fmla="*/ T4 w 2751"/>
                <a:gd name="T6" fmla="+- 0 463 378"/>
                <a:gd name="T7" fmla="*/ 463 h 838"/>
                <a:gd name="T8" fmla="+- 0 5910 5869"/>
                <a:gd name="T9" fmla="*/ T8 w 2751"/>
                <a:gd name="T10" fmla="+- 0 419 378"/>
                <a:gd name="T11" fmla="*/ 419 h 838"/>
                <a:gd name="T12" fmla="+- 0 5955 5869"/>
                <a:gd name="T13" fmla="*/ T12 w 2751"/>
                <a:gd name="T14" fmla="+- 0 389 378"/>
                <a:gd name="T15" fmla="*/ 389 h 838"/>
                <a:gd name="T16" fmla="+- 0 6009 5869"/>
                <a:gd name="T17" fmla="*/ T16 w 2751"/>
                <a:gd name="T18" fmla="+- 0 378 378"/>
                <a:gd name="T19" fmla="*/ 378 h 838"/>
                <a:gd name="T20" fmla="+- 0 8481 5869"/>
                <a:gd name="T21" fmla="*/ T20 w 2751"/>
                <a:gd name="T22" fmla="+- 0 378 378"/>
                <a:gd name="T23" fmla="*/ 378 h 838"/>
                <a:gd name="T24" fmla="+- 0 8535 5869"/>
                <a:gd name="T25" fmla="*/ T24 w 2751"/>
                <a:gd name="T26" fmla="+- 0 389 378"/>
                <a:gd name="T27" fmla="*/ 389 h 838"/>
                <a:gd name="T28" fmla="+- 0 8579 5869"/>
                <a:gd name="T29" fmla="*/ T28 w 2751"/>
                <a:gd name="T30" fmla="+- 0 419 378"/>
                <a:gd name="T31" fmla="*/ 419 h 838"/>
                <a:gd name="T32" fmla="+- 0 8609 5869"/>
                <a:gd name="T33" fmla="*/ T32 w 2751"/>
                <a:gd name="T34" fmla="+- 0 463 378"/>
                <a:gd name="T35" fmla="*/ 463 h 838"/>
                <a:gd name="T36" fmla="+- 0 8620 5869"/>
                <a:gd name="T37" fmla="*/ T36 w 2751"/>
                <a:gd name="T38" fmla="+- 0 518 378"/>
                <a:gd name="T39" fmla="*/ 518 h 838"/>
                <a:gd name="T40" fmla="+- 0 8620 5869"/>
                <a:gd name="T41" fmla="*/ T40 w 2751"/>
                <a:gd name="T42" fmla="+- 0 1076 378"/>
                <a:gd name="T43" fmla="*/ 1076 h 838"/>
                <a:gd name="T44" fmla="+- 0 8609 5869"/>
                <a:gd name="T45" fmla="*/ T44 w 2751"/>
                <a:gd name="T46" fmla="+- 0 1131 378"/>
                <a:gd name="T47" fmla="*/ 1131 h 838"/>
                <a:gd name="T48" fmla="+- 0 8579 5869"/>
                <a:gd name="T49" fmla="*/ T48 w 2751"/>
                <a:gd name="T50" fmla="+- 0 1175 378"/>
                <a:gd name="T51" fmla="*/ 1175 h 838"/>
                <a:gd name="T52" fmla="+- 0 8535 5869"/>
                <a:gd name="T53" fmla="*/ T52 w 2751"/>
                <a:gd name="T54" fmla="+- 0 1205 378"/>
                <a:gd name="T55" fmla="*/ 1205 h 838"/>
                <a:gd name="T56" fmla="+- 0 8481 5869"/>
                <a:gd name="T57" fmla="*/ T56 w 2751"/>
                <a:gd name="T58" fmla="+- 0 1216 378"/>
                <a:gd name="T59" fmla="*/ 1216 h 838"/>
                <a:gd name="T60" fmla="+- 0 6009 5869"/>
                <a:gd name="T61" fmla="*/ T60 w 2751"/>
                <a:gd name="T62" fmla="+- 0 1216 378"/>
                <a:gd name="T63" fmla="*/ 1216 h 838"/>
                <a:gd name="T64" fmla="+- 0 5955 5869"/>
                <a:gd name="T65" fmla="*/ T64 w 2751"/>
                <a:gd name="T66" fmla="+- 0 1205 378"/>
                <a:gd name="T67" fmla="*/ 1205 h 838"/>
                <a:gd name="T68" fmla="+- 0 5910 5869"/>
                <a:gd name="T69" fmla="*/ T68 w 2751"/>
                <a:gd name="T70" fmla="+- 0 1175 378"/>
                <a:gd name="T71" fmla="*/ 1175 h 838"/>
                <a:gd name="T72" fmla="+- 0 5880 5869"/>
                <a:gd name="T73" fmla="*/ T72 w 2751"/>
                <a:gd name="T74" fmla="+- 0 1131 378"/>
                <a:gd name="T75" fmla="*/ 1131 h 838"/>
                <a:gd name="T76" fmla="+- 0 5869 5869"/>
                <a:gd name="T77" fmla="*/ T76 w 2751"/>
                <a:gd name="T78" fmla="+- 0 1076 378"/>
                <a:gd name="T79" fmla="*/ 1076 h 838"/>
                <a:gd name="T80" fmla="+- 0 5869 5869"/>
                <a:gd name="T81" fmla="*/ T80 w 2751"/>
                <a:gd name="T82" fmla="+- 0 518 378"/>
                <a:gd name="T83" fmla="*/ 518 h 83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</a:cxnLst>
              <a:rect l="0" t="0" r="r" b="b"/>
              <a:pathLst>
                <a:path w="2751" h="838">
                  <a:moveTo>
                    <a:pt x="0" y="140"/>
                  </a:moveTo>
                  <a:lnTo>
                    <a:pt x="11" y="85"/>
                  </a:lnTo>
                  <a:lnTo>
                    <a:pt x="41" y="41"/>
                  </a:lnTo>
                  <a:lnTo>
                    <a:pt x="86" y="11"/>
                  </a:lnTo>
                  <a:lnTo>
                    <a:pt x="140" y="0"/>
                  </a:lnTo>
                  <a:lnTo>
                    <a:pt x="2612" y="0"/>
                  </a:lnTo>
                  <a:lnTo>
                    <a:pt x="2666" y="11"/>
                  </a:lnTo>
                  <a:lnTo>
                    <a:pt x="2710" y="41"/>
                  </a:lnTo>
                  <a:lnTo>
                    <a:pt x="2740" y="85"/>
                  </a:lnTo>
                  <a:lnTo>
                    <a:pt x="2751" y="140"/>
                  </a:lnTo>
                  <a:lnTo>
                    <a:pt x="2751" y="698"/>
                  </a:lnTo>
                  <a:lnTo>
                    <a:pt x="2740" y="753"/>
                  </a:lnTo>
                  <a:lnTo>
                    <a:pt x="2710" y="797"/>
                  </a:lnTo>
                  <a:lnTo>
                    <a:pt x="2666" y="827"/>
                  </a:lnTo>
                  <a:lnTo>
                    <a:pt x="2612" y="838"/>
                  </a:lnTo>
                  <a:lnTo>
                    <a:pt x="140" y="838"/>
                  </a:lnTo>
                  <a:lnTo>
                    <a:pt x="86" y="827"/>
                  </a:lnTo>
                  <a:lnTo>
                    <a:pt x="41" y="797"/>
                  </a:lnTo>
                  <a:lnTo>
                    <a:pt x="11" y="753"/>
                  </a:lnTo>
                  <a:lnTo>
                    <a:pt x="0" y="698"/>
                  </a:lnTo>
                  <a:lnTo>
                    <a:pt x="0" y="14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BA909223-9A96-C83D-F0B2-C4BF19294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1212"/>
              <a:ext cx="4019" cy="1938"/>
            </a:xfrm>
            <a:custGeom>
              <a:avLst/>
              <a:gdLst>
                <a:gd name="T0" fmla="+- 0 9006 4988"/>
                <a:gd name="T1" fmla="*/ T0 w 4019"/>
                <a:gd name="T2" fmla="+- 0 3150 1213"/>
                <a:gd name="T3" fmla="*/ 3150 h 1938"/>
                <a:gd name="T4" fmla="+- 0 9006 4988"/>
                <a:gd name="T5" fmla="*/ T4 w 4019"/>
                <a:gd name="T6" fmla="+- 0 3147 1213"/>
                <a:gd name="T7" fmla="*/ 3147 h 1938"/>
                <a:gd name="T8" fmla="+- 0 8964 4988"/>
                <a:gd name="T9" fmla="*/ T8 w 4019"/>
                <a:gd name="T10" fmla="+- 0 3006 1213"/>
                <a:gd name="T11" fmla="*/ 3006 h 1938"/>
                <a:gd name="T12" fmla="+- 0 8962 4988"/>
                <a:gd name="T13" fmla="*/ T12 w 4019"/>
                <a:gd name="T14" fmla="+- 0 3004 1213"/>
                <a:gd name="T15" fmla="*/ 3004 h 1938"/>
                <a:gd name="T16" fmla="+- 0 8959 4988"/>
                <a:gd name="T17" fmla="*/ T16 w 4019"/>
                <a:gd name="T18" fmla="+- 0 3005 1213"/>
                <a:gd name="T19" fmla="*/ 3005 h 1938"/>
                <a:gd name="T20" fmla="+- 0 8956 4988"/>
                <a:gd name="T21" fmla="*/ T20 w 4019"/>
                <a:gd name="T22" fmla="+- 0 3006 1213"/>
                <a:gd name="T23" fmla="*/ 3006 h 1938"/>
                <a:gd name="T24" fmla="+- 0 8955 4988"/>
                <a:gd name="T25" fmla="*/ T24 w 4019"/>
                <a:gd name="T26" fmla="+- 0 3009 1213"/>
                <a:gd name="T27" fmla="*/ 3009 h 1938"/>
                <a:gd name="T28" fmla="+- 0 8989 4988"/>
                <a:gd name="T29" fmla="*/ T28 w 4019"/>
                <a:gd name="T30" fmla="+- 0 3127 1213"/>
                <a:gd name="T31" fmla="*/ 3127 h 1938"/>
                <a:gd name="T32" fmla="+- 0 6969 4988"/>
                <a:gd name="T33" fmla="*/ T32 w 4019"/>
                <a:gd name="T34" fmla="+- 0 1213 1213"/>
                <a:gd name="T35" fmla="*/ 1213 h 1938"/>
                <a:gd name="T36" fmla="+- 0 6966 4988"/>
                <a:gd name="T37" fmla="*/ T36 w 4019"/>
                <a:gd name="T38" fmla="+- 0 1216 1213"/>
                <a:gd name="T39" fmla="*/ 1216 h 1938"/>
                <a:gd name="T40" fmla="+- 0 6963 4988"/>
                <a:gd name="T41" fmla="*/ T40 w 4019"/>
                <a:gd name="T42" fmla="+- 0 1216 1213"/>
                <a:gd name="T43" fmla="*/ 1216 h 1938"/>
                <a:gd name="T44" fmla="+- 0 6960 4988"/>
                <a:gd name="T45" fmla="*/ T44 w 4019"/>
                <a:gd name="T46" fmla="+- 0 1213 1213"/>
                <a:gd name="T47" fmla="*/ 1213 h 1938"/>
                <a:gd name="T48" fmla="+- 0 5005 4988"/>
                <a:gd name="T49" fmla="*/ T48 w 4019"/>
                <a:gd name="T50" fmla="+- 0 3127 1213"/>
                <a:gd name="T51" fmla="*/ 3127 h 1938"/>
                <a:gd name="T52" fmla="+- 0 5037 4988"/>
                <a:gd name="T53" fmla="*/ T52 w 4019"/>
                <a:gd name="T54" fmla="+- 0 3011 1213"/>
                <a:gd name="T55" fmla="*/ 3011 h 1938"/>
                <a:gd name="T56" fmla="+- 0 5038 4988"/>
                <a:gd name="T57" fmla="*/ T56 w 4019"/>
                <a:gd name="T58" fmla="+- 0 3008 1213"/>
                <a:gd name="T59" fmla="*/ 3008 h 1938"/>
                <a:gd name="T60" fmla="+- 0 5036 4988"/>
                <a:gd name="T61" fmla="*/ T60 w 4019"/>
                <a:gd name="T62" fmla="+- 0 3005 1213"/>
                <a:gd name="T63" fmla="*/ 3005 h 1938"/>
                <a:gd name="T64" fmla="+- 0 5033 4988"/>
                <a:gd name="T65" fmla="*/ T64 w 4019"/>
                <a:gd name="T66" fmla="+- 0 3004 1213"/>
                <a:gd name="T67" fmla="*/ 3004 h 1938"/>
                <a:gd name="T68" fmla="+- 0 5031 4988"/>
                <a:gd name="T69" fmla="*/ T68 w 4019"/>
                <a:gd name="T70" fmla="+- 0 3004 1213"/>
                <a:gd name="T71" fmla="*/ 3004 h 1938"/>
                <a:gd name="T72" fmla="+- 0 5028 4988"/>
                <a:gd name="T73" fmla="*/ T72 w 4019"/>
                <a:gd name="T74" fmla="+- 0 3005 1213"/>
                <a:gd name="T75" fmla="*/ 3005 h 1938"/>
                <a:gd name="T76" fmla="+- 0 5027 4988"/>
                <a:gd name="T77" fmla="*/ T76 w 4019"/>
                <a:gd name="T78" fmla="+- 0 3008 1213"/>
                <a:gd name="T79" fmla="*/ 3008 h 1938"/>
                <a:gd name="T80" fmla="+- 0 4988 4988"/>
                <a:gd name="T81" fmla="*/ T80 w 4019"/>
                <a:gd name="T82" fmla="+- 0 3150 1213"/>
                <a:gd name="T83" fmla="*/ 3150 h 1938"/>
                <a:gd name="T84" fmla="+- 0 5001 4988"/>
                <a:gd name="T85" fmla="*/ T84 w 4019"/>
                <a:gd name="T86" fmla="+- 0 3147 1213"/>
                <a:gd name="T87" fmla="*/ 3147 h 1938"/>
                <a:gd name="T88" fmla="+- 0 5131 4988"/>
                <a:gd name="T89" fmla="*/ T88 w 4019"/>
                <a:gd name="T90" fmla="+- 0 3114 1213"/>
                <a:gd name="T91" fmla="*/ 3114 h 1938"/>
                <a:gd name="T92" fmla="+- 0 5134 4988"/>
                <a:gd name="T93" fmla="*/ T92 w 4019"/>
                <a:gd name="T94" fmla="+- 0 3113 1213"/>
                <a:gd name="T95" fmla="*/ 3113 h 1938"/>
                <a:gd name="T96" fmla="+- 0 5136 4988"/>
                <a:gd name="T97" fmla="*/ T96 w 4019"/>
                <a:gd name="T98" fmla="+- 0 3111 1213"/>
                <a:gd name="T99" fmla="*/ 3111 h 1938"/>
                <a:gd name="T100" fmla="+- 0 5135 4988"/>
                <a:gd name="T101" fmla="*/ T100 w 4019"/>
                <a:gd name="T102" fmla="+- 0 3108 1213"/>
                <a:gd name="T103" fmla="*/ 3108 h 1938"/>
                <a:gd name="T104" fmla="+- 0 5134 4988"/>
                <a:gd name="T105" fmla="*/ T104 w 4019"/>
                <a:gd name="T106" fmla="+- 0 3105 1213"/>
                <a:gd name="T107" fmla="*/ 3105 h 1938"/>
                <a:gd name="T108" fmla="+- 0 5132 4988"/>
                <a:gd name="T109" fmla="*/ T108 w 4019"/>
                <a:gd name="T110" fmla="+- 0 3104 1213"/>
                <a:gd name="T111" fmla="*/ 3104 h 1938"/>
                <a:gd name="T112" fmla="+- 0 5129 4988"/>
                <a:gd name="T113" fmla="*/ T112 w 4019"/>
                <a:gd name="T114" fmla="+- 0 3104 1213"/>
                <a:gd name="T115" fmla="*/ 3104 h 1938"/>
                <a:gd name="T116" fmla="+- 0 5012 4988"/>
                <a:gd name="T117" fmla="*/ T116 w 4019"/>
                <a:gd name="T118" fmla="+- 0 3134 1213"/>
                <a:gd name="T119" fmla="*/ 3134 h 1938"/>
                <a:gd name="T120" fmla="+- 0 6961 4988"/>
                <a:gd name="T121" fmla="*/ T120 w 4019"/>
                <a:gd name="T122" fmla="+- 0 1226 1213"/>
                <a:gd name="T123" fmla="*/ 1226 h 1938"/>
                <a:gd name="T124" fmla="+- 0 6961 4988"/>
                <a:gd name="T125" fmla="*/ T124 w 4019"/>
                <a:gd name="T126" fmla="+- 0 3122 1213"/>
                <a:gd name="T127" fmla="*/ 3122 h 1938"/>
                <a:gd name="T128" fmla="+- 0 6961 4988"/>
                <a:gd name="T129" fmla="*/ T128 w 4019"/>
                <a:gd name="T130" fmla="+- 0 3140 1213"/>
                <a:gd name="T131" fmla="*/ 3140 h 1938"/>
                <a:gd name="T132" fmla="+- 0 6960 4988"/>
                <a:gd name="T133" fmla="*/ T132 w 4019"/>
                <a:gd name="T134" fmla="+- 0 3121 1213"/>
                <a:gd name="T135" fmla="*/ 3121 h 1938"/>
                <a:gd name="T136" fmla="+- 0 6898 4988"/>
                <a:gd name="T137" fmla="*/ T136 w 4019"/>
                <a:gd name="T138" fmla="+- 0 3015 1213"/>
                <a:gd name="T139" fmla="*/ 3015 h 1938"/>
                <a:gd name="T140" fmla="+- 0 6895 4988"/>
                <a:gd name="T141" fmla="*/ T140 w 4019"/>
                <a:gd name="T142" fmla="+- 0 3014 1213"/>
                <a:gd name="T143" fmla="*/ 3014 h 1938"/>
                <a:gd name="T144" fmla="+- 0 6891 4988"/>
                <a:gd name="T145" fmla="*/ T144 w 4019"/>
                <a:gd name="T146" fmla="+- 0 3017 1213"/>
                <a:gd name="T147" fmla="*/ 3017 h 1938"/>
                <a:gd name="T148" fmla="+- 0 6890 4988"/>
                <a:gd name="T149" fmla="*/ T148 w 4019"/>
                <a:gd name="T150" fmla="+- 0 3020 1213"/>
                <a:gd name="T151" fmla="*/ 3020 h 1938"/>
                <a:gd name="T152" fmla="+- 0 6891 4988"/>
                <a:gd name="T153" fmla="*/ T152 w 4019"/>
                <a:gd name="T154" fmla="+- 0 3023 1213"/>
                <a:gd name="T155" fmla="*/ 3023 h 1938"/>
                <a:gd name="T156" fmla="+- 0 6966 4988"/>
                <a:gd name="T157" fmla="*/ T156 w 4019"/>
                <a:gd name="T158" fmla="+- 0 3150 1213"/>
                <a:gd name="T159" fmla="*/ 3150 h 1938"/>
                <a:gd name="T160" fmla="+- 0 6971 4988"/>
                <a:gd name="T161" fmla="*/ T160 w 4019"/>
                <a:gd name="T162" fmla="+- 0 3140 1213"/>
                <a:gd name="T163" fmla="*/ 3140 h 1938"/>
                <a:gd name="T164" fmla="+- 0 7040 4988"/>
                <a:gd name="T165" fmla="*/ T164 w 4019"/>
                <a:gd name="T166" fmla="+- 0 3023 1213"/>
                <a:gd name="T167" fmla="*/ 3023 h 1938"/>
                <a:gd name="T168" fmla="+- 0 7041 4988"/>
                <a:gd name="T169" fmla="*/ T168 w 4019"/>
                <a:gd name="T170" fmla="+- 0 3020 1213"/>
                <a:gd name="T171" fmla="*/ 3020 h 1938"/>
                <a:gd name="T172" fmla="+- 0 7040 4988"/>
                <a:gd name="T173" fmla="*/ T172 w 4019"/>
                <a:gd name="T174" fmla="+- 0 3017 1213"/>
                <a:gd name="T175" fmla="*/ 3017 h 1938"/>
                <a:gd name="T176" fmla="+- 0 7036 4988"/>
                <a:gd name="T177" fmla="*/ T176 w 4019"/>
                <a:gd name="T178" fmla="+- 0 3014 1213"/>
                <a:gd name="T179" fmla="*/ 3014 h 1938"/>
                <a:gd name="T180" fmla="+- 0 7033 4988"/>
                <a:gd name="T181" fmla="*/ T180 w 4019"/>
                <a:gd name="T182" fmla="+- 0 3015 1213"/>
                <a:gd name="T183" fmla="*/ 3015 h 1938"/>
                <a:gd name="T184" fmla="+- 0 6971 4988"/>
                <a:gd name="T185" fmla="*/ T184 w 4019"/>
                <a:gd name="T186" fmla="+- 0 3121 1213"/>
                <a:gd name="T187" fmla="*/ 3121 h 1938"/>
                <a:gd name="T188" fmla="+- 0 6970 4988"/>
                <a:gd name="T189" fmla="*/ T188 w 4019"/>
                <a:gd name="T190" fmla="+- 0 3122 1213"/>
                <a:gd name="T191" fmla="*/ 3122 h 1938"/>
                <a:gd name="T192" fmla="+- 0 6971 4988"/>
                <a:gd name="T193" fmla="*/ T192 w 4019"/>
                <a:gd name="T194" fmla="+- 0 1228 1213"/>
                <a:gd name="T195" fmla="*/ 1228 h 1938"/>
                <a:gd name="T196" fmla="+- 0 8982 4988"/>
                <a:gd name="T197" fmla="*/ T196 w 4019"/>
                <a:gd name="T198" fmla="+- 0 3134 1213"/>
                <a:gd name="T199" fmla="*/ 3134 h 1938"/>
                <a:gd name="T200" fmla="+- 0 8865 4988"/>
                <a:gd name="T201" fmla="*/ T200 w 4019"/>
                <a:gd name="T202" fmla="+- 0 3107 1213"/>
                <a:gd name="T203" fmla="*/ 3107 h 1938"/>
                <a:gd name="T204" fmla="+- 0 8862 4988"/>
                <a:gd name="T205" fmla="*/ T204 w 4019"/>
                <a:gd name="T206" fmla="+- 0 3106 1213"/>
                <a:gd name="T207" fmla="*/ 3106 h 1938"/>
                <a:gd name="T208" fmla="+- 0 8860 4988"/>
                <a:gd name="T209" fmla="*/ T208 w 4019"/>
                <a:gd name="T210" fmla="+- 0 3108 1213"/>
                <a:gd name="T211" fmla="*/ 3108 h 1938"/>
                <a:gd name="T212" fmla="+- 0 8859 4988"/>
                <a:gd name="T213" fmla="*/ T212 w 4019"/>
                <a:gd name="T214" fmla="+- 0 3113 1213"/>
                <a:gd name="T215" fmla="*/ 3113 h 1938"/>
                <a:gd name="T216" fmla="+- 0 8860 4988"/>
                <a:gd name="T217" fmla="*/ T216 w 4019"/>
                <a:gd name="T218" fmla="+- 0 3116 1213"/>
                <a:gd name="T219" fmla="*/ 3116 h 1938"/>
                <a:gd name="T220" fmla="+- 0 9006 4988"/>
                <a:gd name="T221" fmla="*/ T220 w 4019"/>
                <a:gd name="T222" fmla="+- 0 3150 1213"/>
                <a:gd name="T223" fmla="*/ 3150 h 193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</a:cxnLst>
              <a:rect l="0" t="0" r="r" b="b"/>
              <a:pathLst>
                <a:path w="4019" h="1938">
                  <a:moveTo>
                    <a:pt x="4018" y="1937"/>
                  </a:moveTo>
                  <a:lnTo>
                    <a:pt x="4018" y="1934"/>
                  </a:lnTo>
                  <a:lnTo>
                    <a:pt x="3976" y="1793"/>
                  </a:lnTo>
                  <a:lnTo>
                    <a:pt x="3974" y="1791"/>
                  </a:lnTo>
                  <a:lnTo>
                    <a:pt x="3971" y="1792"/>
                  </a:lnTo>
                  <a:lnTo>
                    <a:pt x="3968" y="1793"/>
                  </a:lnTo>
                  <a:lnTo>
                    <a:pt x="3967" y="1796"/>
                  </a:lnTo>
                  <a:lnTo>
                    <a:pt x="4001" y="1914"/>
                  </a:lnTo>
                  <a:lnTo>
                    <a:pt x="1981" y="0"/>
                  </a:lnTo>
                  <a:lnTo>
                    <a:pt x="1978" y="3"/>
                  </a:lnTo>
                  <a:lnTo>
                    <a:pt x="1975" y="3"/>
                  </a:lnTo>
                  <a:lnTo>
                    <a:pt x="1972" y="0"/>
                  </a:lnTo>
                  <a:lnTo>
                    <a:pt x="17" y="1914"/>
                  </a:lnTo>
                  <a:lnTo>
                    <a:pt x="49" y="1798"/>
                  </a:lnTo>
                  <a:lnTo>
                    <a:pt x="50" y="1795"/>
                  </a:lnTo>
                  <a:lnTo>
                    <a:pt x="48" y="1792"/>
                  </a:lnTo>
                  <a:lnTo>
                    <a:pt x="45" y="1791"/>
                  </a:lnTo>
                  <a:lnTo>
                    <a:pt x="43" y="1791"/>
                  </a:lnTo>
                  <a:lnTo>
                    <a:pt x="40" y="1792"/>
                  </a:lnTo>
                  <a:lnTo>
                    <a:pt x="39" y="1795"/>
                  </a:lnTo>
                  <a:lnTo>
                    <a:pt x="0" y="1937"/>
                  </a:lnTo>
                  <a:lnTo>
                    <a:pt x="13" y="1934"/>
                  </a:lnTo>
                  <a:lnTo>
                    <a:pt x="143" y="1901"/>
                  </a:lnTo>
                  <a:lnTo>
                    <a:pt x="146" y="1900"/>
                  </a:lnTo>
                  <a:lnTo>
                    <a:pt x="148" y="1898"/>
                  </a:lnTo>
                  <a:lnTo>
                    <a:pt x="147" y="1895"/>
                  </a:lnTo>
                  <a:lnTo>
                    <a:pt x="146" y="1892"/>
                  </a:lnTo>
                  <a:lnTo>
                    <a:pt x="144" y="1891"/>
                  </a:lnTo>
                  <a:lnTo>
                    <a:pt x="141" y="1891"/>
                  </a:lnTo>
                  <a:lnTo>
                    <a:pt x="24" y="1921"/>
                  </a:lnTo>
                  <a:lnTo>
                    <a:pt x="1973" y="13"/>
                  </a:lnTo>
                  <a:lnTo>
                    <a:pt x="1973" y="1909"/>
                  </a:lnTo>
                  <a:lnTo>
                    <a:pt x="1973" y="1927"/>
                  </a:lnTo>
                  <a:lnTo>
                    <a:pt x="1972" y="1908"/>
                  </a:lnTo>
                  <a:lnTo>
                    <a:pt x="1910" y="1802"/>
                  </a:lnTo>
                  <a:lnTo>
                    <a:pt x="1907" y="1801"/>
                  </a:lnTo>
                  <a:lnTo>
                    <a:pt x="1903" y="1804"/>
                  </a:lnTo>
                  <a:lnTo>
                    <a:pt x="1902" y="1807"/>
                  </a:lnTo>
                  <a:lnTo>
                    <a:pt x="1903" y="1810"/>
                  </a:lnTo>
                  <a:lnTo>
                    <a:pt x="1978" y="1937"/>
                  </a:lnTo>
                  <a:lnTo>
                    <a:pt x="1983" y="1927"/>
                  </a:lnTo>
                  <a:lnTo>
                    <a:pt x="2052" y="1810"/>
                  </a:lnTo>
                  <a:lnTo>
                    <a:pt x="2053" y="1807"/>
                  </a:lnTo>
                  <a:lnTo>
                    <a:pt x="2052" y="1804"/>
                  </a:lnTo>
                  <a:lnTo>
                    <a:pt x="2048" y="1801"/>
                  </a:lnTo>
                  <a:lnTo>
                    <a:pt x="2045" y="1802"/>
                  </a:lnTo>
                  <a:lnTo>
                    <a:pt x="1983" y="1908"/>
                  </a:lnTo>
                  <a:lnTo>
                    <a:pt x="1982" y="1909"/>
                  </a:lnTo>
                  <a:lnTo>
                    <a:pt x="1983" y="15"/>
                  </a:lnTo>
                  <a:lnTo>
                    <a:pt x="3994" y="1921"/>
                  </a:lnTo>
                  <a:lnTo>
                    <a:pt x="3877" y="1894"/>
                  </a:lnTo>
                  <a:lnTo>
                    <a:pt x="3874" y="1893"/>
                  </a:lnTo>
                  <a:lnTo>
                    <a:pt x="3872" y="1895"/>
                  </a:lnTo>
                  <a:lnTo>
                    <a:pt x="3871" y="1900"/>
                  </a:lnTo>
                  <a:lnTo>
                    <a:pt x="3872" y="1903"/>
                  </a:lnTo>
                  <a:lnTo>
                    <a:pt x="4018" y="19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AutoShape 35">
              <a:extLst>
                <a:ext uri="{FF2B5EF4-FFF2-40B4-BE49-F238E27FC236}">
                  <a16:creationId xmlns:a16="http://schemas.microsoft.com/office/drawing/2014/main" id="{D0AF9277-728E-1902-C511-FF3D4C746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" y="3150"/>
              <a:ext cx="6404" cy="3868"/>
            </a:xfrm>
            <a:custGeom>
              <a:avLst/>
              <a:gdLst>
                <a:gd name="T0" fmla="+- 0 3823 3763"/>
                <a:gd name="T1" fmla="*/ T0 w 6404"/>
                <a:gd name="T2" fmla="+- 0 3210 3150"/>
                <a:gd name="T3" fmla="*/ 3210 h 3868"/>
                <a:gd name="T4" fmla="+- 0 5622 3763"/>
                <a:gd name="T5" fmla="*/ T4 w 6404"/>
                <a:gd name="T6" fmla="+- 0 3150 3150"/>
                <a:gd name="T7" fmla="*/ 3150 h 3868"/>
                <a:gd name="T8" fmla="+- 0 5810 3763"/>
                <a:gd name="T9" fmla="*/ T8 w 6404"/>
                <a:gd name="T10" fmla="+- 0 3275 3150"/>
                <a:gd name="T11" fmla="*/ 3275 h 3868"/>
                <a:gd name="T12" fmla="+- 0 5810 3763"/>
                <a:gd name="T13" fmla="*/ T12 w 6404"/>
                <a:gd name="T14" fmla="+- 0 4251 3150"/>
                <a:gd name="T15" fmla="*/ 4251 h 3868"/>
                <a:gd name="T16" fmla="+- 0 5622 3763"/>
                <a:gd name="T17" fmla="*/ T16 w 6404"/>
                <a:gd name="T18" fmla="+- 0 4375 3150"/>
                <a:gd name="T19" fmla="*/ 4375 h 3868"/>
                <a:gd name="T20" fmla="+- 0 3823 3763"/>
                <a:gd name="T21" fmla="*/ T20 w 6404"/>
                <a:gd name="T22" fmla="+- 0 4315 3150"/>
                <a:gd name="T23" fmla="*/ 4315 h 3868"/>
                <a:gd name="T24" fmla="+- 0 3763 3763"/>
                <a:gd name="T25" fmla="*/ T24 w 6404"/>
                <a:gd name="T26" fmla="+- 0 3355 3150"/>
                <a:gd name="T27" fmla="*/ 3355 h 3868"/>
                <a:gd name="T28" fmla="+- 0 5994 3763"/>
                <a:gd name="T29" fmla="*/ T28 w 6404"/>
                <a:gd name="T30" fmla="+- 0 3210 3150"/>
                <a:gd name="T31" fmla="*/ 3210 h 3868"/>
                <a:gd name="T32" fmla="+- 0 7728 3763"/>
                <a:gd name="T33" fmla="*/ T32 w 6404"/>
                <a:gd name="T34" fmla="+- 0 3150 3150"/>
                <a:gd name="T35" fmla="*/ 3150 h 3868"/>
                <a:gd name="T36" fmla="+- 0 7916 3763"/>
                <a:gd name="T37" fmla="*/ T36 w 6404"/>
                <a:gd name="T38" fmla="+- 0 3275 3150"/>
                <a:gd name="T39" fmla="*/ 3275 h 3868"/>
                <a:gd name="T40" fmla="+- 0 7916 3763"/>
                <a:gd name="T41" fmla="*/ T40 w 6404"/>
                <a:gd name="T42" fmla="+- 0 4251 3150"/>
                <a:gd name="T43" fmla="*/ 4251 h 3868"/>
                <a:gd name="T44" fmla="+- 0 7728 3763"/>
                <a:gd name="T45" fmla="*/ T44 w 6404"/>
                <a:gd name="T46" fmla="+- 0 4375 3150"/>
                <a:gd name="T47" fmla="*/ 4375 h 3868"/>
                <a:gd name="T48" fmla="+- 0 5994 3763"/>
                <a:gd name="T49" fmla="*/ T48 w 6404"/>
                <a:gd name="T50" fmla="+- 0 4315 3150"/>
                <a:gd name="T51" fmla="*/ 4315 h 3868"/>
                <a:gd name="T52" fmla="+- 0 5934 3763"/>
                <a:gd name="T53" fmla="*/ T52 w 6404"/>
                <a:gd name="T54" fmla="+- 0 3355 3150"/>
                <a:gd name="T55" fmla="*/ 3355 h 3868"/>
                <a:gd name="T56" fmla="+- 0 8229 3763"/>
                <a:gd name="T57" fmla="*/ T56 w 6404"/>
                <a:gd name="T58" fmla="+- 0 3210 3150"/>
                <a:gd name="T59" fmla="*/ 3210 h 3868"/>
                <a:gd name="T60" fmla="+- 0 9963 3763"/>
                <a:gd name="T61" fmla="*/ T60 w 6404"/>
                <a:gd name="T62" fmla="+- 0 3150 3150"/>
                <a:gd name="T63" fmla="*/ 3150 h 3868"/>
                <a:gd name="T64" fmla="+- 0 10151 3763"/>
                <a:gd name="T65" fmla="*/ T64 w 6404"/>
                <a:gd name="T66" fmla="+- 0 3275 3150"/>
                <a:gd name="T67" fmla="*/ 3275 h 3868"/>
                <a:gd name="T68" fmla="+- 0 10151 3763"/>
                <a:gd name="T69" fmla="*/ T68 w 6404"/>
                <a:gd name="T70" fmla="+- 0 4251 3150"/>
                <a:gd name="T71" fmla="*/ 4251 h 3868"/>
                <a:gd name="T72" fmla="+- 0 9963 3763"/>
                <a:gd name="T73" fmla="*/ T72 w 6404"/>
                <a:gd name="T74" fmla="+- 0 4375 3150"/>
                <a:gd name="T75" fmla="*/ 4375 h 3868"/>
                <a:gd name="T76" fmla="+- 0 8229 3763"/>
                <a:gd name="T77" fmla="*/ T76 w 6404"/>
                <a:gd name="T78" fmla="+- 0 4315 3150"/>
                <a:gd name="T79" fmla="*/ 4315 h 3868"/>
                <a:gd name="T80" fmla="+- 0 8169 3763"/>
                <a:gd name="T81" fmla="*/ T80 w 6404"/>
                <a:gd name="T82" fmla="+- 0 3355 3150"/>
                <a:gd name="T83" fmla="*/ 3355 h 3868"/>
                <a:gd name="T84" fmla="+- 0 7491 3763"/>
                <a:gd name="T85" fmla="*/ T84 w 6404"/>
                <a:gd name="T86" fmla="+- 0 5860 3150"/>
                <a:gd name="T87" fmla="*/ 5860 h 3868"/>
                <a:gd name="T88" fmla="+- 0 7348 3763"/>
                <a:gd name="T89" fmla="*/ T88 w 6404"/>
                <a:gd name="T90" fmla="+- 0 5920 3150"/>
                <a:gd name="T91" fmla="*/ 5920 h 3868"/>
                <a:gd name="T92" fmla="+- 0 7111 3763"/>
                <a:gd name="T93" fmla="*/ T92 w 6404"/>
                <a:gd name="T94" fmla="+- 0 5963 3150"/>
                <a:gd name="T95" fmla="*/ 5963 h 3868"/>
                <a:gd name="T96" fmla="+- 0 6806 3763"/>
                <a:gd name="T97" fmla="*/ T96 w 6404"/>
                <a:gd name="T98" fmla="+- 0 5985 3150"/>
                <a:gd name="T99" fmla="*/ 5985 h 3868"/>
                <a:gd name="T100" fmla="+- 0 6475 3763"/>
                <a:gd name="T101" fmla="*/ T100 w 6404"/>
                <a:gd name="T102" fmla="+- 0 5981 3150"/>
                <a:gd name="T103" fmla="*/ 5981 h 3868"/>
                <a:gd name="T104" fmla="+- 0 6190 3763"/>
                <a:gd name="T105" fmla="*/ T104 w 6404"/>
                <a:gd name="T106" fmla="+- 0 5951 3150"/>
                <a:gd name="T107" fmla="*/ 5951 h 3868"/>
                <a:gd name="T108" fmla="+- 0 5982 3763"/>
                <a:gd name="T109" fmla="*/ T108 w 6404"/>
                <a:gd name="T110" fmla="+- 0 5902 3150"/>
                <a:gd name="T111" fmla="*/ 5902 h 3868"/>
                <a:gd name="T112" fmla="+- 0 5877 3763"/>
                <a:gd name="T113" fmla="*/ T112 w 6404"/>
                <a:gd name="T114" fmla="+- 0 5838 3150"/>
                <a:gd name="T115" fmla="*/ 5838 h 3868"/>
                <a:gd name="T116" fmla="+- 0 5898 3763"/>
                <a:gd name="T117" fmla="*/ T116 w 6404"/>
                <a:gd name="T118" fmla="+- 0 5769 3150"/>
                <a:gd name="T119" fmla="*/ 5769 h 3868"/>
                <a:gd name="T120" fmla="+- 0 6041 3763"/>
                <a:gd name="T121" fmla="*/ T120 w 6404"/>
                <a:gd name="T122" fmla="+- 0 5710 3150"/>
                <a:gd name="T123" fmla="*/ 5710 h 3868"/>
                <a:gd name="T124" fmla="+- 0 6278 3763"/>
                <a:gd name="T125" fmla="*/ T124 w 6404"/>
                <a:gd name="T126" fmla="+- 0 5666 3150"/>
                <a:gd name="T127" fmla="*/ 5666 h 3868"/>
                <a:gd name="T128" fmla="+- 0 6582 3763"/>
                <a:gd name="T129" fmla="*/ T128 w 6404"/>
                <a:gd name="T130" fmla="+- 0 5645 3150"/>
                <a:gd name="T131" fmla="*/ 5645 h 3868"/>
                <a:gd name="T132" fmla="+- 0 6914 3763"/>
                <a:gd name="T133" fmla="*/ T132 w 6404"/>
                <a:gd name="T134" fmla="+- 0 5649 3150"/>
                <a:gd name="T135" fmla="*/ 5649 h 3868"/>
                <a:gd name="T136" fmla="+- 0 7199 3763"/>
                <a:gd name="T137" fmla="*/ T136 w 6404"/>
                <a:gd name="T138" fmla="+- 0 5679 3150"/>
                <a:gd name="T139" fmla="*/ 5679 h 3868"/>
                <a:gd name="T140" fmla="+- 0 7407 3763"/>
                <a:gd name="T141" fmla="*/ T140 w 6404"/>
                <a:gd name="T142" fmla="+- 0 5728 3150"/>
                <a:gd name="T143" fmla="*/ 5728 h 3868"/>
                <a:gd name="T144" fmla="+- 0 7512 3763"/>
                <a:gd name="T145" fmla="*/ T144 w 6404"/>
                <a:gd name="T146" fmla="+- 0 5791 3150"/>
                <a:gd name="T147" fmla="*/ 5791 h 3868"/>
                <a:gd name="T148" fmla="+- 0 7520 3763"/>
                <a:gd name="T149" fmla="*/ T148 w 6404"/>
                <a:gd name="T150" fmla="+- 0 6846 3150"/>
                <a:gd name="T151" fmla="*/ 6846 h 3868"/>
                <a:gd name="T152" fmla="+- 0 7455 3763"/>
                <a:gd name="T153" fmla="*/ T152 w 6404"/>
                <a:gd name="T154" fmla="+- 0 6913 3150"/>
                <a:gd name="T155" fmla="*/ 6913 h 3868"/>
                <a:gd name="T156" fmla="+- 0 7278 3763"/>
                <a:gd name="T157" fmla="*/ T156 w 6404"/>
                <a:gd name="T158" fmla="+- 0 6968 3150"/>
                <a:gd name="T159" fmla="*/ 6968 h 3868"/>
                <a:gd name="T160" fmla="+- 0 7016 3763"/>
                <a:gd name="T161" fmla="*/ T160 w 6404"/>
                <a:gd name="T162" fmla="+- 0 7005 3150"/>
                <a:gd name="T163" fmla="*/ 7005 h 3868"/>
                <a:gd name="T164" fmla="+- 0 6694 3763"/>
                <a:gd name="T165" fmla="*/ T164 w 6404"/>
                <a:gd name="T166" fmla="+- 0 7018 3150"/>
                <a:gd name="T167" fmla="*/ 7018 h 3868"/>
                <a:gd name="T168" fmla="+- 0 6373 3763"/>
                <a:gd name="T169" fmla="*/ T168 w 6404"/>
                <a:gd name="T170" fmla="+- 0 7005 3150"/>
                <a:gd name="T171" fmla="*/ 7005 h 3868"/>
                <a:gd name="T172" fmla="+- 0 6111 3763"/>
                <a:gd name="T173" fmla="*/ T172 w 6404"/>
                <a:gd name="T174" fmla="+- 0 6968 3150"/>
                <a:gd name="T175" fmla="*/ 6968 h 3868"/>
                <a:gd name="T176" fmla="+- 0 5934 3763"/>
                <a:gd name="T177" fmla="*/ T176 w 6404"/>
                <a:gd name="T178" fmla="+- 0 6913 3150"/>
                <a:gd name="T179" fmla="*/ 6913 h 3868"/>
                <a:gd name="T180" fmla="+- 0 5869 3763"/>
                <a:gd name="T181" fmla="*/ T180 w 6404"/>
                <a:gd name="T182" fmla="+- 0 6846 3150"/>
                <a:gd name="T183" fmla="*/ 6846 h 386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</a:cxnLst>
              <a:rect l="0" t="0" r="r" b="b"/>
              <a:pathLst>
                <a:path w="6404" h="3868">
                  <a:moveTo>
                    <a:pt x="0" y="205"/>
                  </a:moveTo>
                  <a:lnTo>
                    <a:pt x="16" y="125"/>
                  </a:lnTo>
                  <a:lnTo>
                    <a:pt x="60" y="60"/>
                  </a:lnTo>
                  <a:lnTo>
                    <a:pt x="125" y="16"/>
                  </a:lnTo>
                  <a:lnTo>
                    <a:pt x="204" y="0"/>
                  </a:lnTo>
                  <a:lnTo>
                    <a:pt x="1859" y="0"/>
                  </a:lnTo>
                  <a:lnTo>
                    <a:pt x="1938" y="16"/>
                  </a:lnTo>
                  <a:lnTo>
                    <a:pt x="2003" y="60"/>
                  </a:lnTo>
                  <a:lnTo>
                    <a:pt x="2047" y="125"/>
                  </a:lnTo>
                  <a:lnTo>
                    <a:pt x="2063" y="205"/>
                  </a:lnTo>
                  <a:lnTo>
                    <a:pt x="2063" y="1021"/>
                  </a:lnTo>
                  <a:lnTo>
                    <a:pt x="2047" y="1101"/>
                  </a:lnTo>
                  <a:lnTo>
                    <a:pt x="2003" y="1165"/>
                  </a:lnTo>
                  <a:lnTo>
                    <a:pt x="1938" y="1209"/>
                  </a:lnTo>
                  <a:lnTo>
                    <a:pt x="1859" y="1225"/>
                  </a:lnTo>
                  <a:lnTo>
                    <a:pt x="204" y="1225"/>
                  </a:lnTo>
                  <a:lnTo>
                    <a:pt x="125" y="1209"/>
                  </a:lnTo>
                  <a:lnTo>
                    <a:pt x="60" y="1165"/>
                  </a:lnTo>
                  <a:lnTo>
                    <a:pt x="16" y="1101"/>
                  </a:lnTo>
                  <a:lnTo>
                    <a:pt x="0" y="1021"/>
                  </a:lnTo>
                  <a:lnTo>
                    <a:pt x="0" y="205"/>
                  </a:lnTo>
                  <a:close/>
                  <a:moveTo>
                    <a:pt x="2171" y="205"/>
                  </a:moveTo>
                  <a:lnTo>
                    <a:pt x="2187" y="125"/>
                  </a:lnTo>
                  <a:lnTo>
                    <a:pt x="2231" y="60"/>
                  </a:lnTo>
                  <a:lnTo>
                    <a:pt x="2296" y="16"/>
                  </a:lnTo>
                  <a:lnTo>
                    <a:pt x="2375" y="0"/>
                  </a:lnTo>
                  <a:lnTo>
                    <a:pt x="3965" y="0"/>
                  </a:lnTo>
                  <a:lnTo>
                    <a:pt x="4044" y="16"/>
                  </a:lnTo>
                  <a:lnTo>
                    <a:pt x="4109" y="60"/>
                  </a:lnTo>
                  <a:lnTo>
                    <a:pt x="4153" y="125"/>
                  </a:lnTo>
                  <a:lnTo>
                    <a:pt x="4169" y="205"/>
                  </a:lnTo>
                  <a:lnTo>
                    <a:pt x="4169" y="1021"/>
                  </a:lnTo>
                  <a:lnTo>
                    <a:pt x="4153" y="1101"/>
                  </a:lnTo>
                  <a:lnTo>
                    <a:pt x="4109" y="1165"/>
                  </a:lnTo>
                  <a:lnTo>
                    <a:pt x="4044" y="1209"/>
                  </a:lnTo>
                  <a:lnTo>
                    <a:pt x="3965" y="1225"/>
                  </a:lnTo>
                  <a:lnTo>
                    <a:pt x="2375" y="1225"/>
                  </a:lnTo>
                  <a:lnTo>
                    <a:pt x="2296" y="1209"/>
                  </a:lnTo>
                  <a:lnTo>
                    <a:pt x="2231" y="1165"/>
                  </a:lnTo>
                  <a:lnTo>
                    <a:pt x="2187" y="1101"/>
                  </a:lnTo>
                  <a:lnTo>
                    <a:pt x="2171" y="1021"/>
                  </a:lnTo>
                  <a:lnTo>
                    <a:pt x="2171" y="205"/>
                  </a:lnTo>
                  <a:close/>
                  <a:moveTo>
                    <a:pt x="4406" y="205"/>
                  </a:moveTo>
                  <a:lnTo>
                    <a:pt x="4422" y="125"/>
                  </a:lnTo>
                  <a:lnTo>
                    <a:pt x="4466" y="60"/>
                  </a:lnTo>
                  <a:lnTo>
                    <a:pt x="4531" y="16"/>
                  </a:lnTo>
                  <a:lnTo>
                    <a:pt x="4610" y="0"/>
                  </a:lnTo>
                  <a:lnTo>
                    <a:pt x="6200" y="0"/>
                  </a:lnTo>
                  <a:lnTo>
                    <a:pt x="6279" y="16"/>
                  </a:lnTo>
                  <a:lnTo>
                    <a:pt x="6344" y="60"/>
                  </a:lnTo>
                  <a:lnTo>
                    <a:pt x="6388" y="125"/>
                  </a:lnTo>
                  <a:lnTo>
                    <a:pt x="6404" y="205"/>
                  </a:lnTo>
                  <a:lnTo>
                    <a:pt x="6404" y="1021"/>
                  </a:lnTo>
                  <a:lnTo>
                    <a:pt x="6388" y="1101"/>
                  </a:lnTo>
                  <a:lnTo>
                    <a:pt x="6344" y="1165"/>
                  </a:lnTo>
                  <a:lnTo>
                    <a:pt x="6279" y="1209"/>
                  </a:lnTo>
                  <a:lnTo>
                    <a:pt x="6200" y="1225"/>
                  </a:lnTo>
                  <a:lnTo>
                    <a:pt x="4610" y="1225"/>
                  </a:lnTo>
                  <a:lnTo>
                    <a:pt x="4531" y="1209"/>
                  </a:lnTo>
                  <a:lnTo>
                    <a:pt x="4466" y="1165"/>
                  </a:lnTo>
                  <a:lnTo>
                    <a:pt x="4422" y="1101"/>
                  </a:lnTo>
                  <a:lnTo>
                    <a:pt x="4406" y="1021"/>
                  </a:lnTo>
                  <a:lnTo>
                    <a:pt x="4406" y="205"/>
                  </a:lnTo>
                  <a:close/>
                  <a:moveTo>
                    <a:pt x="3757" y="2665"/>
                  </a:moveTo>
                  <a:lnTo>
                    <a:pt x="3749" y="2688"/>
                  </a:lnTo>
                  <a:lnTo>
                    <a:pt x="3728" y="2710"/>
                  </a:lnTo>
                  <a:lnTo>
                    <a:pt x="3692" y="2732"/>
                  </a:lnTo>
                  <a:lnTo>
                    <a:pt x="3644" y="2752"/>
                  </a:lnTo>
                  <a:lnTo>
                    <a:pt x="3585" y="2770"/>
                  </a:lnTo>
                  <a:lnTo>
                    <a:pt x="3515" y="2786"/>
                  </a:lnTo>
                  <a:lnTo>
                    <a:pt x="3436" y="2801"/>
                  </a:lnTo>
                  <a:lnTo>
                    <a:pt x="3348" y="2813"/>
                  </a:lnTo>
                  <a:lnTo>
                    <a:pt x="3253" y="2823"/>
                  </a:lnTo>
                  <a:lnTo>
                    <a:pt x="3151" y="2831"/>
                  </a:lnTo>
                  <a:lnTo>
                    <a:pt x="3043" y="2835"/>
                  </a:lnTo>
                  <a:lnTo>
                    <a:pt x="2931" y="2837"/>
                  </a:lnTo>
                  <a:lnTo>
                    <a:pt x="2819" y="2835"/>
                  </a:lnTo>
                  <a:lnTo>
                    <a:pt x="2712" y="2831"/>
                  </a:lnTo>
                  <a:lnTo>
                    <a:pt x="2610" y="2823"/>
                  </a:lnTo>
                  <a:lnTo>
                    <a:pt x="2515" y="2813"/>
                  </a:lnTo>
                  <a:lnTo>
                    <a:pt x="2427" y="2801"/>
                  </a:lnTo>
                  <a:lnTo>
                    <a:pt x="2348" y="2786"/>
                  </a:lnTo>
                  <a:lnTo>
                    <a:pt x="2278" y="2770"/>
                  </a:lnTo>
                  <a:lnTo>
                    <a:pt x="2219" y="2752"/>
                  </a:lnTo>
                  <a:lnTo>
                    <a:pt x="2171" y="2732"/>
                  </a:lnTo>
                  <a:lnTo>
                    <a:pt x="2135" y="2710"/>
                  </a:lnTo>
                  <a:lnTo>
                    <a:pt x="2114" y="2688"/>
                  </a:lnTo>
                  <a:lnTo>
                    <a:pt x="2106" y="2665"/>
                  </a:lnTo>
                  <a:lnTo>
                    <a:pt x="2114" y="2641"/>
                  </a:lnTo>
                  <a:lnTo>
                    <a:pt x="2135" y="2619"/>
                  </a:lnTo>
                  <a:lnTo>
                    <a:pt x="2171" y="2598"/>
                  </a:lnTo>
                  <a:lnTo>
                    <a:pt x="2219" y="2578"/>
                  </a:lnTo>
                  <a:lnTo>
                    <a:pt x="2278" y="2560"/>
                  </a:lnTo>
                  <a:lnTo>
                    <a:pt x="2348" y="2543"/>
                  </a:lnTo>
                  <a:lnTo>
                    <a:pt x="2427" y="2529"/>
                  </a:lnTo>
                  <a:lnTo>
                    <a:pt x="2515" y="2516"/>
                  </a:lnTo>
                  <a:lnTo>
                    <a:pt x="2610" y="2506"/>
                  </a:lnTo>
                  <a:lnTo>
                    <a:pt x="2712" y="2499"/>
                  </a:lnTo>
                  <a:lnTo>
                    <a:pt x="2819" y="2495"/>
                  </a:lnTo>
                  <a:lnTo>
                    <a:pt x="2931" y="2493"/>
                  </a:lnTo>
                  <a:lnTo>
                    <a:pt x="3043" y="2495"/>
                  </a:lnTo>
                  <a:lnTo>
                    <a:pt x="3151" y="2499"/>
                  </a:lnTo>
                  <a:lnTo>
                    <a:pt x="3253" y="2506"/>
                  </a:lnTo>
                  <a:lnTo>
                    <a:pt x="3348" y="2516"/>
                  </a:lnTo>
                  <a:lnTo>
                    <a:pt x="3436" y="2529"/>
                  </a:lnTo>
                  <a:lnTo>
                    <a:pt x="3515" y="2543"/>
                  </a:lnTo>
                  <a:lnTo>
                    <a:pt x="3585" y="2560"/>
                  </a:lnTo>
                  <a:lnTo>
                    <a:pt x="3644" y="2578"/>
                  </a:lnTo>
                  <a:lnTo>
                    <a:pt x="3692" y="2598"/>
                  </a:lnTo>
                  <a:lnTo>
                    <a:pt x="3728" y="2619"/>
                  </a:lnTo>
                  <a:lnTo>
                    <a:pt x="3749" y="2641"/>
                  </a:lnTo>
                  <a:lnTo>
                    <a:pt x="3757" y="2665"/>
                  </a:lnTo>
                  <a:close/>
                  <a:moveTo>
                    <a:pt x="3757" y="2665"/>
                  </a:moveTo>
                  <a:lnTo>
                    <a:pt x="3757" y="3696"/>
                  </a:lnTo>
                  <a:lnTo>
                    <a:pt x="3749" y="3720"/>
                  </a:lnTo>
                  <a:lnTo>
                    <a:pt x="3728" y="3742"/>
                  </a:lnTo>
                  <a:lnTo>
                    <a:pt x="3692" y="3763"/>
                  </a:lnTo>
                  <a:lnTo>
                    <a:pt x="3644" y="3783"/>
                  </a:lnTo>
                  <a:lnTo>
                    <a:pt x="3585" y="3801"/>
                  </a:lnTo>
                  <a:lnTo>
                    <a:pt x="3515" y="3818"/>
                  </a:lnTo>
                  <a:lnTo>
                    <a:pt x="3436" y="3833"/>
                  </a:lnTo>
                  <a:lnTo>
                    <a:pt x="3348" y="3845"/>
                  </a:lnTo>
                  <a:lnTo>
                    <a:pt x="3253" y="3855"/>
                  </a:lnTo>
                  <a:lnTo>
                    <a:pt x="3151" y="3862"/>
                  </a:lnTo>
                  <a:lnTo>
                    <a:pt x="3043" y="3867"/>
                  </a:lnTo>
                  <a:lnTo>
                    <a:pt x="2931" y="3868"/>
                  </a:lnTo>
                  <a:lnTo>
                    <a:pt x="2819" y="3867"/>
                  </a:lnTo>
                  <a:lnTo>
                    <a:pt x="2712" y="3862"/>
                  </a:lnTo>
                  <a:lnTo>
                    <a:pt x="2610" y="3855"/>
                  </a:lnTo>
                  <a:lnTo>
                    <a:pt x="2515" y="3845"/>
                  </a:lnTo>
                  <a:lnTo>
                    <a:pt x="2427" y="3833"/>
                  </a:lnTo>
                  <a:lnTo>
                    <a:pt x="2348" y="3818"/>
                  </a:lnTo>
                  <a:lnTo>
                    <a:pt x="2278" y="3801"/>
                  </a:lnTo>
                  <a:lnTo>
                    <a:pt x="2219" y="3783"/>
                  </a:lnTo>
                  <a:lnTo>
                    <a:pt x="2171" y="3763"/>
                  </a:lnTo>
                  <a:lnTo>
                    <a:pt x="2135" y="3742"/>
                  </a:lnTo>
                  <a:lnTo>
                    <a:pt x="2114" y="3720"/>
                  </a:lnTo>
                  <a:lnTo>
                    <a:pt x="2106" y="3696"/>
                  </a:lnTo>
                  <a:lnTo>
                    <a:pt x="2106" y="2665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AutoShape 34">
              <a:extLst>
                <a:ext uri="{FF2B5EF4-FFF2-40B4-BE49-F238E27FC236}">
                  <a16:creationId xmlns:a16="http://schemas.microsoft.com/office/drawing/2014/main" id="{2E2133CB-E1CF-5A0A-6C10-54F7EA9D4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4375"/>
              <a:ext cx="4018" cy="1268"/>
            </a:xfrm>
            <a:custGeom>
              <a:avLst/>
              <a:gdLst>
                <a:gd name="T0" fmla="+- 0 4988 4988"/>
                <a:gd name="T1" fmla="*/ T0 w 4018"/>
                <a:gd name="T2" fmla="+- 0 4375 4375"/>
                <a:gd name="T3" fmla="*/ 4375 h 1268"/>
                <a:gd name="T4" fmla="+- 0 6665 4988"/>
                <a:gd name="T5" fmla="*/ T4 w 4018"/>
                <a:gd name="T6" fmla="+- 0 5643 4375"/>
                <a:gd name="T7" fmla="*/ 5643 h 1268"/>
                <a:gd name="T8" fmla="+- 0 9006 4988"/>
                <a:gd name="T9" fmla="*/ T8 w 4018"/>
                <a:gd name="T10" fmla="+- 0 4375 4375"/>
                <a:gd name="T11" fmla="*/ 4375 h 1268"/>
                <a:gd name="T12" fmla="+- 0 6665 4988"/>
                <a:gd name="T13" fmla="*/ T12 w 4018"/>
                <a:gd name="T14" fmla="+- 0 5642 4375"/>
                <a:gd name="T15" fmla="*/ 5642 h 1268"/>
                <a:gd name="T16" fmla="+- 0 6665 4988"/>
                <a:gd name="T17" fmla="*/ T16 w 4018"/>
                <a:gd name="T18" fmla="+- 0 4375 4375"/>
                <a:gd name="T19" fmla="*/ 4375 h 1268"/>
                <a:gd name="T20" fmla="+- 0 6665 4988"/>
                <a:gd name="T21" fmla="*/ T20 w 4018"/>
                <a:gd name="T22" fmla="+- 0 5643 4375"/>
                <a:gd name="T23" fmla="*/ 5643 h 126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</a:cxnLst>
              <a:rect l="0" t="0" r="r" b="b"/>
              <a:pathLst>
                <a:path w="4018" h="1268">
                  <a:moveTo>
                    <a:pt x="0" y="0"/>
                  </a:moveTo>
                  <a:lnTo>
                    <a:pt x="1677" y="1268"/>
                  </a:lnTo>
                  <a:moveTo>
                    <a:pt x="4018" y="0"/>
                  </a:moveTo>
                  <a:lnTo>
                    <a:pt x="1677" y="1267"/>
                  </a:lnTo>
                  <a:moveTo>
                    <a:pt x="1677" y="0"/>
                  </a:moveTo>
                  <a:lnTo>
                    <a:pt x="1677" y="1268"/>
                  </a:ln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AutoShape 33">
              <a:extLst>
                <a:ext uri="{FF2B5EF4-FFF2-40B4-BE49-F238E27FC236}">
                  <a16:creationId xmlns:a16="http://schemas.microsoft.com/office/drawing/2014/main" id="{9483FF1B-09C3-552E-FDC0-E31E2961B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9" y="7018"/>
              <a:ext cx="152" cy="968"/>
            </a:xfrm>
            <a:custGeom>
              <a:avLst/>
              <a:gdLst>
                <a:gd name="T0" fmla="+- 0 6590 6589"/>
                <a:gd name="T1" fmla="*/ T0 w 152"/>
                <a:gd name="T2" fmla="+- 0 7853 7019"/>
                <a:gd name="T3" fmla="*/ 7853 h 968"/>
                <a:gd name="T4" fmla="+- 0 6665 6589"/>
                <a:gd name="T5" fmla="*/ T4 w 152"/>
                <a:gd name="T6" fmla="+- 0 7986 7019"/>
                <a:gd name="T7" fmla="*/ 7986 h 968"/>
                <a:gd name="T8" fmla="+- 0 6660 6589"/>
                <a:gd name="T9" fmla="*/ T8 w 152"/>
                <a:gd name="T10" fmla="+- 0 7976 7019"/>
                <a:gd name="T11" fmla="*/ 7976 h 968"/>
                <a:gd name="T12" fmla="+- 0 6598 6589"/>
                <a:gd name="T13" fmla="*/ T12 w 152"/>
                <a:gd name="T14" fmla="+- 0 7851 7019"/>
                <a:gd name="T15" fmla="*/ 7851 h 968"/>
                <a:gd name="T16" fmla="+- 0 6660 6589"/>
                <a:gd name="T17" fmla="*/ T16 w 152"/>
                <a:gd name="T18" fmla="+- 0 7958 7019"/>
                <a:gd name="T19" fmla="*/ 7958 h 968"/>
                <a:gd name="T20" fmla="+- 0 6670 6589"/>
                <a:gd name="T21" fmla="*/ T20 w 152"/>
                <a:gd name="T22" fmla="+- 0 7976 7019"/>
                <a:gd name="T23" fmla="*/ 7976 h 968"/>
                <a:gd name="T24" fmla="+- 0 6660 6589"/>
                <a:gd name="T25" fmla="*/ T24 w 152"/>
                <a:gd name="T26" fmla="+- 0 7974 7019"/>
                <a:gd name="T27" fmla="*/ 7974 h 968"/>
                <a:gd name="T28" fmla="+- 0 6660 6589"/>
                <a:gd name="T29" fmla="*/ T28 w 152"/>
                <a:gd name="T30" fmla="+- 0 7958 7019"/>
                <a:gd name="T31" fmla="*/ 7958 h 968"/>
                <a:gd name="T32" fmla="+- 0 6732 6589"/>
                <a:gd name="T33" fmla="*/ T32 w 152"/>
                <a:gd name="T34" fmla="+- 0 7851 7019"/>
                <a:gd name="T35" fmla="*/ 7851 h 968"/>
                <a:gd name="T36" fmla="+- 0 6670 6589"/>
                <a:gd name="T37" fmla="*/ T36 w 152"/>
                <a:gd name="T38" fmla="+- 0 7976 7019"/>
                <a:gd name="T39" fmla="*/ 7976 h 968"/>
                <a:gd name="T40" fmla="+- 0 6740 6589"/>
                <a:gd name="T41" fmla="*/ T40 w 152"/>
                <a:gd name="T42" fmla="+- 0 7856 7019"/>
                <a:gd name="T43" fmla="*/ 7856 h 968"/>
                <a:gd name="T44" fmla="+- 0 6735 6589"/>
                <a:gd name="T45" fmla="*/ T44 w 152"/>
                <a:gd name="T46" fmla="+- 0 7851 7019"/>
                <a:gd name="T47" fmla="*/ 7851 h 968"/>
                <a:gd name="T48" fmla="+- 0 6660 6589"/>
                <a:gd name="T49" fmla="*/ T48 w 152"/>
                <a:gd name="T50" fmla="+- 0 7974 7019"/>
                <a:gd name="T51" fmla="*/ 7974 h 968"/>
                <a:gd name="T52" fmla="+- 0 6665 6589"/>
                <a:gd name="T53" fmla="*/ T52 w 152"/>
                <a:gd name="T54" fmla="+- 0 7966 7019"/>
                <a:gd name="T55" fmla="*/ 7966 h 968"/>
                <a:gd name="T56" fmla="+- 0 6665 6589"/>
                <a:gd name="T57" fmla="*/ T56 w 152"/>
                <a:gd name="T58" fmla="+- 0 7966 7019"/>
                <a:gd name="T59" fmla="*/ 7966 h 968"/>
                <a:gd name="T60" fmla="+- 0 6670 6589"/>
                <a:gd name="T61" fmla="*/ T60 w 152"/>
                <a:gd name="T62" fmla="+- 0 7974 7019"/>
                <a:gd name="T63" fmla="*/ 7974 h 968"/>
                <a:gd name="T64" fmla="+- 0 6665 6589"/>
                <a:gd name="T65" fmla="*/ T64 w 152"/>
                <a:gd name="T66" fmla="+- 0 7038 7019"/>
                <a:gd name="T67" fmla="*/ 7038 h 968"/>
                <a:gd name="T68" fmla="+- 0 6660 6589"/>
                <a:gd name="T69" fmla="*/ T68 w 152"/>
                <a:gd name="T70" fmla="+- 0 7958 7019"/>
                <a:gd name="T71" fmla="*/ 7958 h 968"/>
                <a:gd name="T72" fmla="+- 0 6670 6589"/>
                <a:gd name="T73" fmla="*/ T72 w 152"/>
                <a:gd name="T74" fmla="+- 0 7958 7019"/>
                <a:gd name="T75" fmla="*/ 7958 h 968"/>
                <a:gd name="T76" fmla="+- 0 6665 6589"/>
                <a:gd name="T77" fmla="*/ T76 w 152"/>
                <a:gd name="T78" fmla="+- 0 7038 7019"/>
                <a:gd name="T79" fmla="*/ 7038 h 968"/>
                <a:gd name="T80" fmla="+- 0 6589 6589"/>
                <a:gd name="T81" fmla="*/ T80 w 152"/>
                <a:gd name="T82" fmla="+- 0 7148 7019"/>
                <a:gd name="T83" fmla="*/ 7148 h 968"/>
                <a:gd name="T84" fmla="+- 0 6595 6589"/>
                <a:gd name="T85" fmla="*/ T84 w 152"/>
                <a:gd name="T86" fmla="+- 0 7154 7019"/>
                <a:gd name="T87" fmla="*/ 7154 h 968"/>
                <a:gd name="T88" fmla="+- 0 6660 6589"/>
                <a:gd name="T89" fmla="*/ T88 w 152"/>
                <a:gd name="T90" fmla="+- 0 7047 7019"/>
                <a:gd name="T91" fmla="*/ 7047 h 968"/>
                <a:gd name="T92" fmla="+- 0 6670 6589"/>
                <a:gd name="T93" fmla="*/ T92 w 152"/>
                <a:gd name="T94" fmla="+- 0 7029 7019"/>
                <a:gd name="T95" fmla="*/ 7029 h 968"/>
                <a:gd name="T96" fmla="+- 0 6670 6589"/>
                <a:gd name="T97" fmla="*/ T96 w 152"/>
                <a:gd name="T98" fmla="+- 0 7029 7019"/>
                <a:gd name="T99" fmla="*/ 7029 h 968"/>
                <a:gd name="T100" fmla="+- 0 6670 6589"/>
                <a:gd name="T101" fmla="*/ T100 w 152"/>
                <a:gd name="T102" fmla="+- 0 7047 7019"/>
                <a:gd name="T103" fmla="*/ 7047 h 968"/>
                <a:gd name="T104" fmla="+- 0 6735 6589"/>
                <a:gd name="T105" fmla="*/ T104 w 152"/>
                <a:gd name="T106" fmla="+- 0 7154 7019"/>
                <a:gd name="T107" fmla="*/ 7154 h 968"/>
                <a:gd name="T108" fmla="+- 0 6740 6589"/>
                <a:gd name="T109" fmla="*/ T108 w 152"/>
                <a:gd name="T110" fmla="+- 0 7148 7019"/>
                <a:gd name="T111" fmla="*/ 7148 h 968"/>
                <a:gd name="T112" fmla="+- 0 6670 6589"/>
                <a:gd name="T113" fmla="*/ T112 w 152"/>
                <a:gd name="T114" fmla="+- 0 7029 7019"/>
                <a:gd name="T115" fmla="*/ 7029 h 968"/>
                <a:gd name="T116" fmla="+- 0 6660 6589"/>
                <a:gd name="T117" fmla="*/ T116 w 152"/>
                <a:gd name="T118" fmla="+- 0 7047 7019"/>
                <a:gd name="T119" fmla="*/ 7047 h 968"/>
                <a:gd name="T120" fmla="+- 0 6660 6589"/>
                <a:gd name="T121" fmla="*/ T120 w 152"/>
                <a:gd name="T122" fmla="+- 0 7031 7019"/>
                <a:gd name="T123" fmla="*/ 7031 h 968"/>
                <a:gd name="T124" fmla="+- 0 6670 6589"/>
                <a:gd name="T125" fmla="*/ T124 w 152"/>
                <a:gd name="T126" fmla="+- 0 7029 7019"/>
                <a:gd name="T127" fmla="*/ 7029 h 968"/>
                <a:gd name="T128" fmla="+- 0 6669 6589"/>
                <a:gd name="T129" fmla="*/ T128 w 152"/>
                <a:gd name="T130" fmla="+- 0 7031 7019"/>
                <a:gd name="T131" fmla="*/ 7031 h 968"/>
                <a:gd name="T132" fmla="+- 0 6670 6589"/>
                <a:gd name="T133" fmla="*/ T132 w 152"/>
                <a:gd name="T134" fmla="+- 0 7047 7019"/>
                <a:gd name="T135" fmla="*/ 7047 h 968"/>
                <a:gd name="T136" fmla="+- 0 6669 6589"/>
                <a:gd name="T137" fmla="*/ T136 w 152"/>
                <a:gd name="T138" fmla="+- 0 7031 7019"/>
                <a:gd name="T139" fmla="*/ 7031 h 968"/>
                <a:gd name="T140" fmla="+- 0 6665 6589"/>
                <a:gd name="T141" fmla="*/ T140 w 152"/>
                <a:gd name="T142" fmla="+- 0 7038 7019"/>
                <a:gd name="T143" fmla="*/ 7038 h 96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</a:cxnLst>
              <a:rect l="0" t="0" r="r" b="b"/>
              <a:pathLst>
                <a:path w="152" h="968">
                  <a:moveTo>
                    <a:pt x="6" y="832"/>
                  </a:moveTo>
                  <a:lnTo>
                    <a:pt x="1" y="834"/>
                  </a:lnTo>
                  <a:lnTo>
                    <a:pt x="0" y="837"/>
                  </a:lnTo>
                  <a:lnTo>
                    <a:pt x="76" y="967"/>
                  </a:lnTo>
                  <a:lnTo>
                    <a:pt x="81" y="957"/>
                  </a:lnTo>
                  <a:lnTo>
                    <a:pt x="71" y="957"/>
                  </a:lnTo>
                  <a:lnTo>
                    <a:pt x="71" y="939"/>
                  </a:lnTo>
                  <a:lnTo>
                    <a:pt x="9" y="832"/>
                  </a:lnTo>
                  <a:lnTo>
                    <a:pt x="6" y="832"/>
                  </a:lnTo>
                  <a:close/>
                  <a:moveTo>
                    <a:pt x="71" y="939"/>
                  </a:moveTo>
                  <a:lnTo>
                    <a:pt x="71" y="957"/>
                  </a:lnTo>
                  <a:lnTo>
                    <a:pt x="81" y="957"/>
                  </a:lnTo>
                  <a:lnTo>
                    <a:pt x="81" y="955"/>
                  </a:lnTo>
                  <a:lnTo>
                    <a:pt x="71" y="955"/>
                  </a:lnTo>
                  <a:lnTo>
                    <a:pt x="76" y="947"/>
                  </a:lnTo>
                  <a:lnTo>
                    <a:pt x="71" y="939"/>
                  </a:lnTo>
                  <a:close/>
                  <a:moveTo>
                    <a:pt x="146" y="832"/>
                  </a:moveTo>
                  <a:lnTo>
                    <a:pt x="143" y="832"/>
                  </a:lnTo>
                  <a:lnTo>
                    <a:pt x="81" y="939"/>
                  </a:lnTo>
                  <a:lnTo>
                    <a:pt x="81" y="957"/>
                  </a:lnTo>
                  <a:lnTo>
                    <a:pt x="151" y="837"/>
                  </a:lnTo>
                  <a:lnTo>
                    <a:pt x="151" y="834"/>
                  </a:lnTo>
                  <a:lnTo>
                    <a:pt x="146" y="832"/>
                  </a:lnTo>
                  <a:close/>
                  <a:moveTo>
                    <a:pt x="76" y="947"/>
                  </a:moveTo>
                  <a:lnTo>
                    <a:pt x="71" y="955"/>
                  </a:lnTo>
                  <a:lnTo>
                    <a:pt x="80" y="955"/>
                  </a:lnTo>
                  <a:lnTo>
                    <a:pt x="76" y="947"/>
                  </a:lnTo>
                  <a:close/>
                  <a:moveTo>
                    <a:pt x="81" y="939"/>
                  </a:moveTo>
                  <a:lnTo>
                    <a:pt x="76" y="947"/>
                  </a:lnTo>
                  <a:lnTo>
                    <a:pt x="80" y="955"/>
                  </a:lnTo>
                  <a:lnTo>
                    <a:pt x="81" y="955"/>
                  </a:lnTo>
                  <a:lnTo>
                    <a:pt x="81" y="939"/>
                  </a:lnTo>
                  <a:close/>
                  <a:moveTo>
                    <a:pt x="76" y="19"/>
                  </a:moveTo>
                  <a:lnTo>
                    <a:pt x="71" y="28"/>
                  </a:lnTo>
                  <a:lnTo>
                    <a:pt x="71" y="939"/>
                  </a:lnTo>
                  <a:lnTo>
                    <a:pt x="76" y="947"/>
                  </a:lnTo>
                  <a:lnTo>
                    <a:pt x="81" y="939"/>
                  </a:lnTo>
                  <a:lnTo>
                    <a:pt x="81" y="28"/>
                  </a:lnTo>
                  <a:lnTo>
                    <a:pt x="76" y="19"/>
                  </a:lnTo>
                  <a:close/>
                  <a:moveTo>
                    <a:pt x="76" y="0"/>
                  </a:moveTo>
                  <a:lnTo>
                    <a:pt x="0" y="129"/>
                  </a:lnTo>
                  <a:lnTo>
                    <a:pt x="1" y="132"/>
                  </a:lnTo>
                  <a:lnTo>
                    <a:pt x="6" y="135"/>
                  </a:lnTo>
                  <a:lnTo>
                    <a:pt x="9" y="134"/>
                  </a:lnTo>
                  <a:lnTo>
                    <a:pt x="71" y="28"/>
                  </a:lnTo>
                  <a:lnTo>
                    <a:pt x="71" y="10"/>
                  </a:lnTo>
                  <a:lnTo>
                    <a:pt x="81" y="10"/>
                  </a:lnTo>
                  <a:lnTo>
                    <a:pt x="76" y="0"/>
                  </a:lnTo>
                  <a:close/>
                  <a:moveTo>
                    <a:pt x="81" y="10"/>
                  </a:moveTo>
                  <a:lnTo>
                    <a:pt x="81" y="10"/>
                  </a:lnTo>
                  <a:lnTo>
                    <a:pt x="81" y="28"/>
                  </a:lnTo>
                  <a:lnTo>
                    <a:pt x="143" y="134"/>
                  </a:lnTo>
                  <a:lnTo>
                    <a:pt x="146" y="135"/>
                  </a:lnTo>
                  <a:lnTo>
                    <a:pt x="151" y="132"/>
                  </a:lnTo>
                  <a:lnTo>
                    <a:pt x="151" y="129"/>
                  </a:lnTo>
                  <a:lnTo>
                    <a:pt x="81" y="10"/>
                  </a:lnTo>
                  <a:close/>
                  <a:moveTo>
                    <a:pt x="81" y="10"/>
                  </a:moveTo>
                  <a:lnTo>
                    <a:pt x="71" y="10"/>
                  </a:lnTo>
                  <a:lnTo>
                    <a:pt x="71" y="28"/>
                  </a:lnTo>
                  <a:lnTo>
                    <a:pt x="76" y="19"/>
                  </a:lnTo>
                  <a:lnTo>
                    <a:pt x="71" y="12"/>
                  </a:lnTo>
                  <a:lnTo>
                    <a:pt x="81" y="12"/>
                  </a:lnTo>
                  <a:lnTo>
                    <a:pt x="81" y="10"/>
                  </a:lnTo>
                  <a:close/>
                  <a:moveTo>
                    <a:pt x="81" y="12"/>
                  </a:moveTo>
                  <a:lnTo>
                    <a:pt x="80" y="12"/>
                  </a:lnTo>
                  <a:lnTo>
                    <a:pt x="76" y="19"/>
                  </a:lnTo>
                  <a:lnTo>
                    <a:pt x="81" y="28"/>
                  </a:lnTo>
                  <a:lnTo>
                    <a:pt x="81" y="12"/>
                  </a:lnTo>
                  <a:close/>
                  <a:moveTo>
                    <a:pt x="80" y="12"/>
                  </a:moveTo>
                  <a:lnTo>
                    <a:pt x="71" y="12"/>
                  </a:lnTo>
                  <a:lnTo>
                    <a:pt x="76" y="19"/>
                  </a:lnTo>
                  <a:lnTo>
                    <a:pt x="80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Text Box 32">
              <a:extLst>
                <a:ext uri="{FF2B5EF4-FFF2-40B4-BE49-F238E27FC236}">
                  <a16:creationId xmlns:a16="http://schemas.microsoft.com/office/drawing/2014/main" id="{A5E1419F-E896-8D07-2D47-D0CFB9A50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594"/>
              <a:ext cx="1058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31">
              <a:extLst>
                <a:ext uri="{FF2B5EF4-FFF2-40B4-BE49-F238E27FC236}">
                  <a16:creationId xmlns:a16="http://schemas.microsoft.com/office/drawing/2014/main" id="{681995DF-490B-D5DD-CE78-6DC820C37D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8" y="604"/>
              <a:ext cx="1937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PREPROCESSING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555CAC8E-54DA-4E68-F686-9C8DCE8782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4" y="3583"/>
              <a:ext cx="1328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29">
              <a:extLst>
                <a:ext uri="{FF2B5EF4-FFF2-40B4-BE49-F238E27FC236}">
                  <a16:creationId xmlns:a16="http://schemas.microsoft.com/office/drawing/2014/main" id="{964D60C2-3E29-3572-B5AE-BBD878449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8" y="3571"/>
              <a:ext cx="1328" cy="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PRECISION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 Box 28">
              <a:extLst>
                <a:ext uri="{FF2B5EF4-FFF2-40B4-BE49-F238E27FC236}">
                  <a16:creationId xmlns:a16="http://schemas.microsoft.com/office/drawing/2014/main" id="{1F6519E3-76F7-333A-BE17-A1F6B79E2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52" y="3571"/>
              <a:ext cx="1152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F1- SCORE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0F4D51BA-C3F1-88C1-C804-396B49EB5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0" y="6279"/>
              <a:ext cx="1481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ALGORITHMS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 Box 26">
              <a:extLst>
                <a:ext uri="{FF2B5EF4-FFF2-40B4-BE49-F238E27FC236}">
                  <a16:creationId xmlns:a16="http://schemas.microsoft.com/office/drawing/2014/main" id="{FC175C8F-E513-98FA-9FFC-179BE60EDA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" y="7986"/>
              <a:ext cx="1978" cy="118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IN" altLang="en-US" sz="1000" b="1" dirty="0">
                  <a:latin typeface="Arial" panose="020B0604020202020204" pitchFamily="34" charset="0"/>
                </a:rPr>
                <a:t> </a:t>
              </a:r>
              <a:endParaRPr lang="en-US" altLang="en-US" sz="1000" b="1" dirty="0">
                <a:latin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           </a:t>
              </a:r>
              <a:r>
                <a:rPr kumimoji="0" lang="en-US" alt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Rectangle 48">
            <a:extLst>
              <a:ext uri="{FF2B5EF4-FFF2-40B4-BE49-F238E27FC236}">
                <a16:creationId xmlns:a16="http://schemas.microsoft.com/office/drawing/2014/main" id="{BC29CE45-B2B7-4CBF-9DBC-BDACA663E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8068" y="1772314"/>
            <a:ext cx="10407271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0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004812-CDFA-D9B8-3D3E-91420E468792}"/>
              </a:ext>
            </a:extLst>
          </p:cNvPr>
          <p:cNvSpPr txBox="1"/>
          <p:nvPr/>
        </p:nvSpPr>
        <p:spPr>
          <a:xfrm>
            <a:off x="1043657" y="1428452"/>
            <a:ext cx="9892649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lang="en-GB" sz="1600" b="1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a days we get the message which contains “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and “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rapid growth of internet users, people are using them for illegal and unethical conducts , phishing and fraud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will identify those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Spam messages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URL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on the messages   by using techniques of machine learning.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the algorithm on our datasets and best algorithm is selected for the spam detection having the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precision and accuracy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9F994-52D2-9668-2EAC-77564858551F}"/>
              </a:ext>
            </a:extLst>
          </p:cNvPr>
          <p:cNvSpPr txBox="1"/>
          <p:nvPr/>
        </p:nvSpPr>
        <p:spPr>
          <a:xfrm>
            <a:off x="4346713" y="742122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944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5AFA2B-52F7-82A8-0C65-EE282B65E5B9}"/>
              </a:ext>
            </a:extLst>
          </p:cNvPr>
          <p:cNvSpPr txBox="1"/>
          <p:nvPr/>
        </p:nvSpPr>
        <p:spPr>
          <a:xfrm>
            <a:off x="4638261" y="967409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22C7-DEC4-2125-65EF-124BDC858B0F}"/>
              </a:ext>
            </a:extLst>
          </p:cNvPr>
          <p:cNvSpPr txBox="1"/>
          <p:nvPr/>
        </p:nvSpPr>
        <p:spPr>
          <a:xfrm>
            <a:off x="642149" y="1855306"/>
            <a:ext cx="11335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,the results of the project were promising ,with the KNN classifier demonstrating high accuracy in detecting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Phishing URLs and spam content.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performance metrics, such as precision , recall and F1 score, showed that the model was able to correctly identify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the majority of phishing URLs and spam content with a relatively low false- positive rate.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344CB-EAB6-F604-03A3-C51475A16ACE}"/>
              </a:ext>
            </a:extLst>
          </p:cNvPr>
          <p:cNvSpPr txBox="1"/>
          <p:nvPr/>
        </p:nvSpPr>
        <p:spPr>
          <a:xfrm>
            <a:off x="3817523" y="3758866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5A7CD-EBD2-78A6-C663-B101F58CAA92}"/>
              </a:ext>
            </a:extLst>
          </p:cNvPr>
          <p:cNvSpPr txBox="1"/>
          <p:nvPr/>
        </p:nvSpPr>
        <p:spPr>
          <a:xfrm>
            <a:off x="642103" y="4903305"/>
            <a:ext cx="10907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–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Engineering is the process of selecting and extracting the most relevant features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from the dataset to improve the performance of the classifier,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future ,additional features could be added to the dataset to improve the accuracy of the KNN  classifier.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041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DD4CC5-1921-FD79-34C8-1D754ED056D9}"/>
              </a:ext>
            </a:extLst>
          </p:cNvPr>
          <p:cNvSpPr txBox="1"/>
          <p:nvPr/>
        </p:nvSpPr>
        <p:spPr>
          <a:xfrm>
            <a:off x="4611757" y="609600"/>
            <a:ext cx="2255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96529-B5F4-E04D-08FE-A3AED44A607E}"/>
              </a:ext>
            </a:extLst>
          </p:cNvPr>
          <p:cNvSpPr txBox="1"/>
          <p:nvPr/>
        </p:nvSpPr>
        <p:spPr>
          <a:xfrm>
            <a:off x="850887" y="2062639"/>
            <a:ext cx="1087728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spcBef>
                <a:spcPts val="118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Almeida, T. A., Gómez Hidalgo, J. M., &amp; </a:t>
            </a:r>
            <a:r>
              <a:rPr lang="en-GB" dirty="0" err="1">
                <a:latin typeface="Times New Roman"/>
                <a:cs typeface="Times New Roman"/>
              </a:rPr>
              <a:t>Yamakami</a:t>
            </a:r>
            <a:r>
              <a:rPr lang="en-GB" dirty="0">
                <a:latin typeface="Times New Roman"/>
                <a:cs typeface="Times New Roman"/>
              </a:rPr>
              <a:t>, A. (2011). Contributions to the study of SMS spam filtering: New collection and results. Journal of Machine Learning Research.</a:t>
            </a:r>
          </a:p>
          <a:p>
            <a:pPr marL="355600" indent="-342900">
              <a:spcBef>
                <a:spcPts val="118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lang="en-GB" dirty="0" err="1">
                <a:latin typeface="Times New Roman"/>
                <a:cs typeface="Times New Roman"/>
              </a:rPr>
              <a:t>Alzahrani</a:t>
            </a:r>
            <a:r>
              <a:rPr lang="en-GB" dirty="0">
                <a:latin typeface="Times New Roman"/>
                <a:cs typeface="Times New Roman"/>
              </a:rPr>
              <a:t>, A., &amp; </a:t>
            </a:r>
            <a:r>
              <a:rPr lang="en-GB" dirty="0" err="1">
                <a:latin typeface="Times New Roman"/>
                <a:cs typeface="Times New Roman"/>
              </a:rPr>
              <a:t>Yoo</a:t>
            </a:r>
            <a:r>
              <a:rPr lang="en-GB" dirty="0">
                <a:latin typeface="Times New Roman"/>
                <a:cs typeface="Times New Roman"/>
              </a:rPr>
              <a:t>, P. D. (2021). Deep learning-based phishing detection techniques: A comprehensive review. Journal of Information Processing Systems.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lang="en-GB" dirty="0" err="1">
                <a:latin typeface="Times New Roman"/>
                <a:cs typeface="Times New Roman"/>
              </a:rPr>
              <a:t>Bilenko</a:t>
            </a:r>
            <a:r>
              <a:rPr lang="en-GB" dirty="0">
                <a:latin typeface="Times New Roman"/>
                <a:cs typeface="Times New Roman"/>
              </a:rPr>
              <a:t>, M., &amp; Mooney, R. J. (2003). Adaptive duplicate detection using learnable string similarity measures. In Proceedings of the 6th International Conference on Discovery Science.</a:t>
            </a:r>
          </a:p>
          <a:p>
            <a:pPr marL="355600" indent="-342900">
              <a:spcBef>
                <a:spcPts val="118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lang="en-GB" dirty="0" err="1">
                <a:latin typeface="Times New Roman"/>
                <a:cs typeface="Times New Roman"/>
              </a:rPr>
              <a:t>Guzella</a:t>
            </a:r>
            <a:r>
              <a:rPr lang="en-GB" dirty="0">
                <a:latin typeface="Times New Roman"/>
                <a:cs typeface="Times New Roman"/>
              </a:rPr>
              <a:t>, T. S., &amp; </a:t>
            </a:r>
            <a:r>
              <a:rPr lang="en-GB" dirty="0" err="1">
                <a:latin typeface="Times New Roman"/>
                <a:cs typeface="Times New Roman"/>
              </a:rPr>
              <a:t>Caminhas</a:t>
            </a:r>
            <a:r>
              <a:rPr lang="en-GB" dirty="0">
                <a:latin typeface="Times New Roman"/>
                <a:cs typeface="Times New Roman"/>
              </a:rPr>
              <a:t>, W. M. (2009). A review of machine learning approaches to spam filtering. Expert Systems with Applications.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Kumar, A., Kant, K., &amp; Gupta, B. B. (2018). A machine learning approach for phishing detection using novel features. Expert Systems with Applications.</a:t>
            </a:r>
            <a:r>
              <a:rPr lang="en-GB" b="1" dirty="0">
                <a:latin typeface="Times New Roman"/>
                <a:cs typeface="Times New Roman"/>
              </a:rPr>
              <a:t> </a:t>
            </a:r>
            <a:endParaRPr lang="en-GB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endParaRPr lang="en-GB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6535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AD1E9C-5021-671B-4667-8F481896C7A0}"/>
              </a:ext>
            </a:extLst>
          </p:cNvPr>
          <p:cNvSpPr txBox="1"/>
          <p:nvPr/>
        </p:nvSpPr>
        <p:spPr>
          <a:xfrm>
            <a:off x="1060174" y="1810464"/>
            <a:ext cx="1065474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6.   Li, Y., Li, J., Li, K., &amp; Li, J. (2019). A machine learning-based approach for phishing websites detection. Journal of Intelligent &amp; Fuzzy Systems.</a:t>
            </a:r>
          </a:p>
          <a:p>
            <a:pPr marL="355600" indent="-342900">
              <a:spcBef>
                <a:spcPts val="1180"/>
              </a:spcBef>
              <a:buFont typeface="+mj-lt"/>
              <a:buAutoNum type="arabicPeriod" startAt="7"/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Mani, G. K., Reddy, B. K., &amp; Kumar, G. P. (2018). Hybrid approach for detecting phishing websites using machine learning and rule-based techniques. International Journal of Computer Applications.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+mj-lt"/>
              <a:buAutoNum type="arabicPeriod" startAt="7"/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Schneider, J., Martinez-Romo, J., &amp; Almeida, T. A. (2017). Toward effective SMS spam filtering: A review of state-of-the-art techniques and trends. IEEE Transactions on Systems, Man and Cybernetics Systems.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+mj-lt"/>
              <a:buAutoNum type="arabicPeriod" startAt="7"/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Zhang, W., Zhang, H., Hu, B., &amp; Cheng, X. (2017). Deep learning for detecting SMS spam. In 2017 IEEE 14th International Conference on Networking, Sensing and Control (ICNSC).</a:t>
            </a:r>
          </a:p>
          <a:p>
            <a:pPr marL="355600" indent="-342900">
              <a:spcBef>
                <a:spcPts val="1180"/>
              </a:spcBef>
              <a:buFont typeface="+mj-lt"/>
              <a:buAutoNum type="arabicPeriod" startAt="7"/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Zhu, X., &amp; Yao, H. (2019). A phishing detection method based on SVM optimized by particle swarm optimization algorithm. Journal of Ambient Intelligence and Humanized Computing.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endParaRPr lang="en-GB" dirty="0">
              <a:latin typeface="Times New Roman"/>
              <a:cs typeface="Times New Roman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2B987B-8CA6-A6E8-98DE-E1F1CA8C2593}"/>
              </a:ext>
            </a:extLst>
          </p:cNvPr>
          <p:cNvSpPr txBox="1"/>
          <p:nvPr/>
        </p:nvSpPr>
        <p:spPr>
          <a:xfrm flipH="1">
            <a:off x="4259910" y="874643"/>
            <a:ext cx="325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9DABD-2B95-0334-3C3B-D54DBC442769}"/>
              </a:ext>
            </a:extLst>
          </p:cNvPr>
          <p:cNvSpPr txBox="1"/>
          <p:nvPr/>
        </p:nvSpPr>
        <p:spPr>
          <a:xfrm>
            <a:off x="1205949" y="2385390"/>
            <a:ext cx="107123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GB" b="1" dirty="0">
                <a:latin typeface="Times New Roman"/>
                <a:cs typeface="Times New Roman"/>
              </a:rPr>
              <a:t>Phishing </a:t>
            </a:r>
            <a:r>
              <a:rPr lang="en-GB" dirty="0">
                <a:latin typeface="Times New Roman"/>
                <a:cs typeface="Times New Roman"/>
              </a:rPr>
              <a:t>is a type of cyber attack that uses </a:t>
            </a:r>
            <a:r>
              <a:rPr lang="en-GB" b="1" dirty="0">
                <a:latin typeface="Times New Roman"/>
                <a:cs typeface="Times New Roman"/>
              </a:rPr>
              <a:t>deceptive emails, websites, or text messages </a:t>
            </a:r>
            <a:r>
              <a:rPr lang="en-GB" dirty="0">
                <a:latin typeface="Times New Roman"/>
                <a:cs typeface="Times New Roman"/>
              </a:rPr>
              <a:t>to trick users into providing sensitive information.</a:t>
            </a:r>
          </a:p>
          <a:p>
            <a:pPr marL="355600" indent="-342900">
              <a:spcBef>
                <a:spcPts val="1180"/>
              </a:spcBef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GB" b="1" dirty="0">
                <a:latin typeface="Times New Roman"/>
                <a:cs typeface="Times New Roman"/>
              </a:rPr>
              <a:t>Web Phishing </a:t>
            </a:r>
            <a:r>
              <a:rPr lang="en-GB" dirty="0">
                <a:latin typeface="Times New Roman"/>
                <a:cs typeface="Times New Roman"/>
              </a:rPr>
              <a:t>is a form of cybercrime where criminals attempt to steal sensitive information such as login credentials, credit card details and personal data by disguising themselves as a legitimate entity through a </a:t>
            </a:r>
            <a:r>
              <a:rPr lang="en-GB" b="1" dirty="0">
                <a:latin typeface="Times New Roman"/>
                <a:cs typeface="Times New Roman"/>
              </a:rPr>
              <a:t>fake website or e-mail.</a:t>
            </a:r>
          </a:p>
          <a:p>
            <a:pPr marL="355600" indent="-342900">
              <a:spcBef>
                <a:spcPts val="1180"/>
              </a:spcBef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Web Phishing is a significant threat to Individuals, Businesses and Organizations, it can result in </a:t>
            </a:r>
            <a:r>
              <a:rPr lang="en-GB" b="1" dirty="0">
                <a:latin typeface="Times New Roman"/>
                <a:cs typeface="Times New Roman"/>
              </a:rPr>
              <a:t>identity theft, financial losses and reputational damage.</a:t>
            </a:r>
          </a:p>
          <a:p>
            <a:pPr marL="355600" indent="-342900">
              <a:spcBef>
                <a:spcPts val="1180"/>
              </a:spcBef>
              <a:buFont typeface="Courier New" panose="02070309020205020404" pitchFamily="49" charset="0"/>
              <a:buChar char="o"/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Using </a:t>
            </a:r>
            <a:r>
              <a:rPr lang="en-GB" b="1" dirty="0">
                <a:latin typeface="Times New Roman"/>
                <a:cs typeface="Times New Roman"/>
              </a:rPr>
              <a:t>Machine Learning Algorithms</a:t>
            </a:r>
            <a:r>
              <a:rPr lang="en-GB" dirty="0">
                <a:latin typeface="Times New Roman"/>
                <a:cs typeface="Times New Roman"/>
              </a:rPr>
              <a:t>, it is possible to </a:t>
            </a:r>
            <a:r>
              <a:rPr lang="en-GB" b="1" dirty="0">
                <a:latin typeface="Times New Roman"/>
                <a:cs typeface="Times New Roman"/>
              </a:rPr>
              <a:t>detect phishing URL’s and text </a:t>
            </a:r>
            <a:r>
              <a:rPr lang="en-GB" dirty="0">
                <a:latin typeface="Times New Roman"/>
                <a:cs typeface="Times New Roman"/>
              </a:rPr>
              <a:t>by </a:t>
            </a:r>
            <a:r>
              <a:rPr lang="en-GB" dirty="0" err="1">
                <a:latin typeface="Times New Roman"/>
                <a:cs typeface="Times New Roman"/>
              </a:rPr>
              <a:t>analyzing</a:t>
            </a:r>
            <a:r>
              <a:rPr lang="en-GB" dirty="0">
                <a:latin typeface="Times New Roman"/>
                <a:cs typeface="Times New Roman"/>
              </a:rPr>
              <a:t> the content of the messages, URL’s and attachments.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75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976117-D378-B348-662C-352FBB47BF8C}"/>
              </a:ext>
            </a:extLst>
          </p:cNvPr>
          <p:cNvSpPr txBox="1"/>
          <p:nvPr/>
        </p:nvSpPr>
        <p:spPr>
          <a:xfrm>
            <a:off x="3988904" y="980661"/>
            <a:ext cx="353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97967-8DA4-83AB-196F-29B7E27D4DCB}"/>
              </a:ext>
            </a:extLst>
          </p:cNvPr>
          <p:cNvSpPr txBox="1"/>
          <p:nvPr/>
        </p:nvSpPr>
        <p:spPr>
          <a:xfrm>
            <a:off x="1457740" y="2171378"/>
            <a:ext cx="97801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b="1" dirty="0">
                <a:latin typeface="Times New Roman"/>
                <a:cs typeface="Times New Roman"/>
              </a:rPr>
              <a:t>1.	Author        :    </a:t>
            </a:r>
            <a:r>
              <a:rPr lang="en-GB" dirty="0" err="1">
                <a:latin typeface="Times New Roman"/>
                <a:cs typeface="Times New Roman"/>
              </a:rPr>
              <a:t>Khatod</a:t>
            </a:r>
            <a:r>
              <a:rPr lang="en-GB" dirty="0">
                <a:latin typeface="Times New Roman"/>
                <a:cs typeface="Times New Roman"/>
              </a:rPr>
              <a:t>, V., &amp; Jain, P. (2020)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Overview    :    </a:t>
            </a:r>
            <a:r>
              <a:rPr lang="en-GB" dirty="0">
                <a:latin typeface="Times New Roman"/>
                <a:cs typeface="Times New Roman"/>
              </a:rPr>
              <a:t>This paper proposes a hybrid approach for detecting phishing websites using feature 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                          extraction and machine learning.                                         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Model         :     </a:t>
            </a:r>
            <a:r>
              <a:rPr lang="en-GB" dirty="0">
                <a:latin typeface="Times New Roman"/>
                <a:cs typeface="Times New Roman"/>
              </a:rPr>
              <a:t>Random Forest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dirty="0">
                <a:latin typeface="Times New Roman"/>
                <a:cs typeface="Times New Roman"/>
              </a:rPr>
              <a:t>Accuracy    :     </a:t>
            </a:r>
            <a:r>
              <a:rPr lang="en-GB" dirty="0">
                <a:latin typeface="Times New Roman"/>
                <a:cs typeface="Times New Roman"/>
              </a:rPr>
              <a:t>98.3%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0BA43-CCE9-5E00-D02E-8453AE1F60C2}"/>
              </a:ext>
            </a:extLst>
          </p:cNvPr>
          <p:cNvSpPr txBox="1"/>
          <p:nvPr/>
        </p:nvSpPr>
        <p:spPr>
          <a:xfrm>
            <a:off x="1457740" y="4811439"/>
            <a:ext cx="97801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b="1" dirty="0">
                <a:latin typeface="Times New Roman"/>
                <a:cs typeface="Times New Roman"/>
              </a:rPr>
              <a:t>2.	Author        :    </a:t>
            </a:r>
            <a:r>
              <a:rPr lang="en-GB" dirty="0">
                <a:latin typeface="Times New Roman"/>
                <a:cs typeface="Times New Roman"/>
              </a:rPr>
              <a:t>Mani et al (2018)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Overview    :    </a:t>
            </a:r>
            <a:r>
              <a:rPr lang="en-GB" dirty="0">
                <a:latin typeface="Times New Roman"/>
                <a:cs typeface="Times New Roman"/>
              </a:rPr>
              <a:t>The ensemble strategy aided in obtaining a higher accuracy score.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Model         :     </a:t>
            </a:r>
            <a:r>
              <a:rPr lang="en-GB" dirty="0">
                <a:latin typeface="Times New Roman"/>
                <a:cs typeface="Times New Roman"/>
              </a:rPr>
              <a:t>Random Forest, Naive Bayes and SVM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dirty="0">
                <a:latin typeface="Times New Roman"/>
                <a:cs typeface="Times New Roman"/>
              </a:rPr>
              <a:t>Accuracy    :     </a:t>
            </a:r>
            <a:r>
              <a:rPr lang="en-GB" dirty="0">
                <a:latin typeface="Times New Roman"/>
                <a:cs typeface="Times New Roman"/>
              </a:rPr>
              <a:t>87.68%</a:t>
            </a:r>
          </a:p>
        </p:txBody>
      </p:sp>
    </p:spTree>
    <p:extLst>
      <p:ext uri="{BB962C8B-B14F-4D97-AF65-F5344CB8AC3E}">
        <p14:creationId xmlns:p14="http://schemas.microsoft.com/office/powerpoint/2010/main" val="3598890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B4AD57-9F5A-7684-8F02-D6E1307DE6F7}"/>
              </a:ext>
            </a:extLst>
          </p:cNvPr>
          <p:cNvSpPr txBox="1"/>
          <p:nvPr/>
        </p:nvSpPr>
        <p:spPr>
          <a:xfrm>
            <a:off x="895610" y="1100064"/>
            <a:ext cx="1129639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b="1" dirty="0">
                <a:latin typeface="Times New Roman"/>
                <a:cs typeface="Times New Roman"/>
              </a:rPr>
              <a:t>3.	Author        :    </a:t>
            </a:r>
            <a:r>
              <a:rPr lang="en-GB" dirty="0">
                <a:latin typeface="Times New Roman"/>
                <a:cs typeface="Times New Roman"/>
              </a:rPr>
              <a:t>Kumar et al (2018)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Overview    :    </a:t>
            </a:r>
            <a:r>
              <a:rPr lang="en-GB" dirty="0">
                <a:latin typeface="Times New Roman"/>
                <a:cs typeface="Times New Roman"/>
              </a:rPr>
              <a:t>For effective spam identification, uses both univariate and multivariate distribution across user 		                        ratings.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Model         :     </a:t>
            </a:r>
            <a:r>
              <a:rPr lang="en-GB" dirty="0">
                <a:latin typeface="Times New Roman"/>
                <a:cs typeface="Times New Roman"/>
              </a:rPr>
              <a:t>Random Forest, Naive Bayes, SVM, K-Nearest </a:t>
            </a:r>
            <a:r>
              <a:rPr lang="en-GB" dirty="0" err="1">
                <a:latin typeface="Times New Roman"/>
                <a:cs typeface="Times New Roman"/>
              </a:rPr>
              <a:t>Neighbor</a:t>
            </a:r>
            <a:r>
              <a:rPr lang="en-GB" dirty="0">
                <a:latin typeface="Times New Roman"/>
                <a:cs typeface="Times New Roman"/>
              </a:rPr>
              <a:t> and Decision tree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dirty="0">
                <a:latin typeface="Times New Roman"/>
                <a:cs typeface="Times New Roman"/>
              </a:rPr>
              <a:t>Accuracy    :     </a:t>
            </a:r>
            <a:r>
              <a:rPr lang="en-GB" dirty="0">
                <a:latin typeface="Times New Roman"/>
                <a:cs typeface="Times New Roman"/>
              </a:rPr>
              <a:t>76.0%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n-GB" b="1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906F3-A0B7-D9E1-22CE-9F120CCC64EF}"/>
              </a:ext>
            </a:extLst>
          </p:cNvPr>
          <p:cNvSpPr txBox="1"/>
          <p:nvPr/>
        </p:nvSpPr>
        <p:spPr>
          <a:xfrm>
            <a:off x="890087" y="4026090"/>
            <a:ext cx="104118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b="1" dirty="0">
                <a:latin typeface="Times New Roman"/>
                <a:cs typeface="Times New Roman"/>
              </a:rPr>
              <a:t>4.	Author        :    </a:t>
            </a:r>
            <a:r>
              <a:rPr lang="en-GB" dirty="0" err="1">
                <a:latin typeface="Times New Roman"/>
                <a:cs typeface="Times New Roman"/>
              </a:rPr>
              <a:t>Watcharenwong</a:t>
            </a:r>
            <a:r>
              <a:rPr lang="en-GB" dirty="0">
                <a:latin typeface="Times New Roman"/>
                <a:cs typeface="Times New Roman"/>
              </a:rPr>
              <a:t>, </a:t>
            </a:r>
            <a:r>
              <a:rPr lang="en-GB" dirty="0" err="1">
                <a:latin typeface="Times New Roman"/>
                <a:cs typeface="Times New Roman"/>
              </a:rPr>
              <a:t>Saikaew</a:t>
            </a:r>
            <a:r>
              <a:rPr lang="en-GB" dirty="0">
                <a:latin typeface="Times New Roman"/>
                <a:cs typeface="Times New Roman"/>
              </a:rPr>
              <a:t> (2017)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Overview    :    </a:t>
            </a:r>
            <a:r>
              <a:rPr lang="en-GB" dirty="0">
                <a:latin typeface="Times New Roman"/>
                <a:cs typeface="Times New Roman"/>
              </a:rPr>
              <a:t>Social features like comments etc., are combined with textual features yields better results.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Model         :     </a:t>
            </a:r>
            <a:r>
              <a:rPr lang="en-GB" dirty="0">
                <a:latin typeface="Times New Roman"/>
                <a:cs typeface="Times New Roman"/>
              </a:rPr>
              <a:t>Random Forest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dirty="0">
                <a:latin typeface="Times New Roman"/>
                <a:cs typeface="Times New Roman"/>
              </a:rPr>
              <a:t>Accuracy    :     </a:t>
            </a:r>
            <a:r>
              <a:rPr lang="en-GB" dirty="0">
                <a:latin typeface="Times New Roman"/>
                <a:cs typeface="Times New Roman"/>
              </a:rPr>
              <a:t>91.3%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n-GB" b="1" dirty="0">
              <a:latin typeface="Times New Roman"/>
              <a:cs typeface="Times New Roman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43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EA0D23-6A79-EF70-ED77-6E772483EAA7}"/>
              </a:ext>
            </a:extLst>
          </p:cNvPr>
          <p:cNvSpPr txBox="1"/>
          <p:nvPr/>
        </p:nvSpPr>
        <p:spPr>
          <a:xfrm>
            <a:off x="818272" y="926071"/>
            <a:ext cx="113737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b="1" dirty="0">
                <a:latin typeface="Times New Roman"/>
                <a:cs typeface="Times New Roman"/>
              </a:rPr>
              <a:t>5.	Author        :    </a:t>
            </a:r>
            <a:r>
              <a:rPr lang="en-GB" dirty="0">
                <a:latin typeface="Times New Roman"/>
                <a:cs typeface="Times New Roman"/>
              </a:rPr>
              <a:t>Dewan, </a:t>
            </a:r>
            <a:r>
              <a:rPr lang="en-GB" dirty="0" err="1">
                <a:latin typeface="Times New Roman"/>
                <a:cs typeface="Times New Roman"/>
              </a:rPr>
              <a:t>Kumaraguru</a:t>
            </a:r>
            <a:r>
              <a:rPr lang="en-GB" dirty="0">
                <a:latin typeface="Times New Roman"/>
                <a:cs typeface="Times New Roman"/>
              </a:rPr>
              <a:t> (2015)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Overview    :    </a:t>
            </a:r>
            <a:r>
              <a:rPr lang="en-GB" dirty="0">
                <a:latin typeface="Times New Roman"/>
                <a:cs typeface="Times New Roman"/>
              </a:rPr>
              <a:t>Automatic identification of spam text is done with 42 features using Machine Learning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                          techniques.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Model         :     </a:t>
            </a:r>
            <a:r>
              <a:rPr lang="en-GB" dirty="0">
                <a:latin typeface="Times New Roman"/>
                <a:cs typeface="Times New Roman"/>
              </a:rPr>
              <a:t>Random Forest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dirty="0">
                <a:latin typeface="Times New Roman"/>
                <a:cs typeface="Times New Roman"/>
              </a:rPr>
              <a:t>Accuracy    :     </a:t>
            </a:r>
            <a:r>
              <a:rPr lang="en-GB" dirty="0">
                <a:latin typeface="Times New Roman"/>
                <a:cs typeface="Times New Roman"/>
              </a:rPr>
              <a:t>86.9%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n-GB" b="1" dirty="0">
              <a:latin typeface="Times New Roman"/>
              <a:cs typeface="Times New Roman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22C31-34EB-F243-385A-BAB18E5D89FD}"/>
              </a:ext>
            </a:extLst>
          </p:cNvPr>
          <p:cNvSpPr txBox="1"/>
          <p:nvPr/>
        </p:nvSpPr>
        <p:spPr>
          <a:xfrm>
            <a:off x="818272" y="3848669"/>
            <a:ext cx="1086421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b="1" dirty="0">
                <a:latin typeface="Times New Roman"/>
                <a:cs typeface="Times New Roman"/>
              </a:rPr>
              <a:t>6.	Author        :    </a:t>
            </a:r>
            <a:r>
              <a:rPr lang="en-GB" dirty="0">
                <a:latin typeface="Times New Roman"/>
                <a:cs typeface="Times New Roman"/>
              </a:rPr>
              <a:t>Mohammed et al (2013)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Overview    :    </a:t>
            </a:r>
            <a:r>
              <a:rPr lang="en-GB" dirty="0">
                <a:latin typeface="Times New Roman"/>
                <a:cs typeface="Times New Roman"/>
              </a:rPr>
              <a:t>Instead of using spam trigger words, Which may fail, a lexicon-based approach is used to filter 		                the data.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      </a:t>
            </a:r>
            <a:r>
              <a:rPr lang="en-GB" b="1" dirty="0">
                <a:latin typeface="Times New Roman"/>
                <a:cs typeface="Times New Roman"/>
              </a:rPr>
              <a:t>Model         :     </a:t>
            </a:r>
            <a:r>
              <a:rPr lang="en-GB" dirty="0">
                <a:latin typeface="Times New Roman"/>
                <a:cs typeface="Times New Roman"/>
              </a:rPr>
              <a:t>Naive Bayes, SVM, K-Nearest </a:t>
            </a:r>
            <a:r>
              <a:rPr lang="en-GB" dirty="0" err="1">
                <a:latin typeface="Times New Roman"/>
                <a:cs typeface="Times New Roman"/>
              </a:rPr>
              <a:t>Neighbor</a:t>
            </a:r>
            <a:r>
              <a:rPr lang="en-GB" dirty="0">
                <a:latin typeface="Times New Roman"/>
                <a:cs typeface="Times New Roman"/>
              </a:rPr>
              <a:t> and Decision tree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tabLst>
                <a:tab pos="354965" algn="l"/>
                <a:tab pos="355600" algn="l"/>
              </a:tabLst>
            </a:pPr>
            <a:r>
              <a:rPr lang="en-GB" dirty="0">
                <a:latin typeface="Times New Roman"/>
                <a:cs typeface="Times New Roman"/>
              </a:rPr>
              <a:t>	</a:t>
            </a:r>
            <a:r>
              <a:rPr lang="en-GB" b="1" dirty="0">
                <a:latin typeface="Times New Roman"/>
                <a:cs typeface="Times New Roman"/>
              </a:rPr>
              <a:t>Accuracy    :     </a:t>
            </a:r>
            <a:r>
              <a:rPr lang="en-GB" dirty="0">
                <a:latin typeface="Times New Roman"/>
                <a:cs typeface="Times New Roman"/>
              </a:rPr>
              <a:t>85.96%</a:t>
            </a:r>
          </a:p>
          <a:p>
            <a:pPr marL="355600" indent="-34290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endParaRPr lang="en-GB" b="1" dirty="0">
              <a:latin typeface="Times New Roman"/>
              <a:cs typeface="Times New Roman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6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B4BC82-4CB7-03D6-ECCE-8E67272719A8}"/>
              </a:ext>
            </a:extLst>
          </p:cNvPr>
          <p:cNvSpPr txBox="1"/>
          <p:nvPr/>
        </p:nvSpPr>
        <p:spPr>
          <a:xfrm>
            <a:off x="4578597" y="760776"/>
            <a:ext cx="3034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F680B-4E26-DB28-F7DF-23A9159869C2}"/>
              </a:ext>
            </a:extLst>
          </p:cNvPr>
          <p:cNvSpPr txBox="1"/>
          <p:nvPr/>
        </p:nvSpPr>
        <p:spPr>
          <a:xfrm>
            <a:off x="781879" y="2117416"/>
            <a:ext cx="1123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Phish Detect: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Phish Detect is an open-source machine learning-based system that uses natural language processing</a:t>
            </a:r>
          </a:p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(NLP)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and Machine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 techniques to identify and block phishing emails.  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F1612-7632-DC9E-1C3E-10E282350CB2}"/>
              </a:ext>
            </a:extLst>
          </p:cNvPr>
          <p:cNvSpPr txBox="1"/>
          <p:nvPr/>
        </p:nvSpPr>
        <p:spPr>
          <a:xfrm>
            <a:off x="796893" y="3077909"/>
            <a:ext cx="11337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2.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FraudLabs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FraudLabs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 is a machine learning-based fraud detection system that uses a variety of techniques,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including machine learning and pattern recognition, to detect fraudulent transactions.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4E0C3-4E30-326C-CBF0-94B2289A2BF9}"/>
              </a:ext>
            </a:extLst>
          </p:cNvPr>
          <p:cNvSpPr txBox="1"/>
          <p:nvPr/>
        </p:nvSpPr>
        <p:spPr>
          <a:xfrm>
            <a:off x="796893" y="4038402"/>
            <a:ext cx="11604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3. </a:t>
            </a:r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PhishNet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PhishNet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a deep learning-based system that uses convolutional neural networks (CNNs) to detect phishing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websites. One of the drawbacks of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PhishNet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is that it requires a large amount of training data to achieve high accuracy,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can be difficult to obtain.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6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6E24E3-E66A-F57F-2859-F684879B14C5}"/>
              </a:ext>
            </a:extLst>
          </p:cNvPr>
          <p:cNvSpPr txBox="1"/>
          <p:nvPr/>
        </p:nvSpPr>
        <p:spPr>
          <a:xfrm>
            <a:off x="3180522" y="967409"/>
            <a:ext cx="5606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 OF EXISTING SYSTEM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62DB9-6F5F-7BBF-2646-069E20A1F260}"/>
              </a:ext>
            </a:extLst>
          </p:cNvPr>
          <p:cNvSpPr txBox="1"/>
          <p:nvPr/>
        </p:nvSpPr>
        <p:spPr>
          <a:xfrm>
            <a:off x="2464904" y="2239616"/>
            <a:ext cx="8494644" cy="279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6000"/>
              </a:lnSpc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lvl="2" indent="-285750">
              <a:lnSpc>
                <a:spcPct val="146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Lack of Labeled Data</a:t>
            </a:r>
          </a:p>
          <a:p>
            <a:pPr marL="1200150" lvl="2" indent="-285750">
              <a:lnSpc>
                <a:spcPct val="146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Over Fitting</a:t>
            </a:r>
          </a:p>
          <a:p>
            <a:pPr marL="1200150" lvl="2" indent="-285750">
              <a:lnSpc>
                <a:spcPct val="146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Adversarial Attacks</a:t>
            </a:r>
          </a:p>
          <a:p>
            <a:pPr marL="1200150" lvl="2" indent="-285750">
              <a:lnSpc>
                <a:spcPct val="146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False Positives and False Negatives</a:t>
            </a:r>
          </a:p>
          <a:p>
            <a:pPr marL="1200150" lvl="2" indent="-285750">
              <a:lnSpc>
                <a:spcPct val="146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-US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Limited Interpretability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1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CDCEA7-FFBF-3FC6-5AE8-5A711CCBF6C8}"/>
              </a:ext>
            </a:extLst>
          </p:cNvPr>
          <p:cNvSpPr txBox="1"/>
          <p:nvPr/>
        </p:nvSpPr>
        <p:spPr>
          <a:xfrm>
            <a:off x="4200939" y="1086679"/>
            <a:ext cx="3203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70CB7-AB03-5684-6CED-B9B68AB6580F}"/>
              </a:ext>
            </a:extLst>
          </p:cNvPr>
          <p:cNvSpPr txBox="1"/>
          <p:nvPr/>
        </p:nvSpPr>
        <p:spPr>
          <a:xfrm>
            <a:off x="1046357" y="2093603"/>
            <a:ext cx="1093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collection: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Collecting a large dataset of labeled examples of both phishing and non-phishing websites,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 well as spam and non-spam emails, is crucial for training and evaluating the KNN classifiers.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6F89F-E57C-DA7D-35C7-27499FCD5524}"/>
              </a:ext>
            </a:extLst>
          </p:cNvPr>
          <p:cNvSpPr txBox="1"/>
          <p:nvPr/>
        </p:nvSpPr>
        <p:spPr>
          <a:xfrm>
            <a:off x="1046357" y="2739934"/>
            <a:ext cx="10493257" cy="854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6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 preprocessing: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Preprocessing the collected data involves cleaning the data, removing irrelevant features, </a:t>
            </a:r>
          </a:p>
          <a:p>
            <a:pPr>
              <a:lnSpc>
                <a:spcPct val="146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transforming the data into a format that can be used for training and testing the KNN classifiers.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34D43-E710-1196-7D8C-373241631DED}"/>
              </a:ext>
            </a:extLst>
          </p:cNvPr>
          <p:cNvSpPr txBox="1"/>
          <p:nvPr/>
        </p:nvSpPr>
        <p:spPr>
          <a:xfrm>
            <a:off x="1046357" y="3656402"/>
            <a:ext cx="1057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Feature extraction: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Extracting relevant features from the preprocessed data is an important step for training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KNN classifiers. This could involve extracting features such as the URL length, domain age, use of HTTPS,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the presence of certain keywords or phrases.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056895-CB85-D59E-5637-34C8FA8CFCEA}"/>
              </a:ext>
            </a:extLst>
          </p:cNvPr>
          <p:cNvSpPr txBox="1"/>
          <p:nvPr/>
        </p:nvSpPr>
        <p:spPr>
          <a:xfrm>
            <a:off x="1046357" y="4641992"/>
            <a:ext cx="10709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Training the KNN classifiers: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Once the features have been extracted, the KNN classifiers can be trained on the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labeled data. The KNN algorithm works by finding the K nearest data points in the feature space to the data point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being classified and assigning it the label that is most common among those K neighbors.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43349-5FFF-A9CD-6278-ECA669A61CE3}"/>
              </a:ext>
            </a:extLst>
          </p:cNvPr>
          <p:cNvSpPr txBox="1"/>
          <p:nvPr/>
        </p:nvSpPr>
        <p:spPr>
          <a:xfrm>
            <a:off x="1046357" y="5701608"/>
            <a:ext cx="10206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Evaluating the KNN classifiers: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After training the KNN classifiers, they should be evaluated on a separate 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 of labeled examples to assess their accuracy, precision, recall, and F1 score.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82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429</TotalTime>
  <Words>1766</Words>
  <Application>Microsoft Office PowerPoint</Application>
  <PresentationFormat>Widescreen</PresentationFormat>
  <Paragraphs>185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Arial MT</vt:lpstr>
      <vt:lpstr>Calibri</vt:lpstr>
      <vt:lpstr>Cambria</vt:lpstr>
      <vt:lpstr>Courier New</vt:lpstr>
      <vt:lpstr>Times New Roman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Sekar S</dc:creator>
  <cp:lastModifiedBy>Sekar S</cp:lastModifiedBy>
  <cp:revision>7</cp:revision>
  <dcterms:created xsi:type="dcterms:W3CDTF">2023-03-07T05:46:03Z</dcterms:created>
  <dcterms:modified xsi:type="dcterms:W3CDTF">2023-04-21T09:10:26Z</dcterms:modified>
</cp:coreProperties>
</file>